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1" r:id="rId3"/>
    <p:sldMasterId id="2147483694" r:id="rId4"/>
    <p:sldMasterId id="2147483706" r:id="rId5"/>
    <p:sldMasterId id="2147483719" r:id="rId6"/>
    <p:sldMasterId id="2147483728" r:id="rId7"/>
  </p:sldMasterIdLst>
  <p:sldIdLst>
    <p:sldId id="258" r:id="rId8"/>
    <p:sldId id="257" r:id="rId9"/>
    <p:sldId id="259" r:id="rId10"/>
    <p:sldId id="265" r:id="rId11"/>
    <p:sldId id="282" r:id="rId12"/>
    <p:sldId id="284" r:id="rId13"/>
    <p:sldId id="267" r:id="rId14"/>
    <p:sldId id="286" r:id="rId15"/>
    <p:sldId id="270" r:id="rId16"/>
    <p:sldId id="285" r:id="rId17"/>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a:srgbClr val="660066"/>
    <a:srgbClr val="FF99FF"/>
    <a:srgbClr val="CC3399"/>
    <a:srgbClr val="D60093"/>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79" autoAdjust="0"/>
    <p:restoredTop sz="94660"/>
  </p:normalViewPr>
  <p:slideViewPr>
    <p:cSldViewPr snapToGrid="0">
      <p:cViewPr varScale="1">
        <p:scale>
          <a:sx n="72" d="100"/>
          <a:sy n="72" d="100"/>
        </p:scale>
        <p:origin x="66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17316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3/11/2021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3085354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3/11/2021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1638847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783048"/>
            <a:ext cx="2743200" cy="4343115"/>
          </a:xfrm>
        </p:spPr>
        <p:txBody>
          <a:bodyPr vert="eaVert"/>
          <a:lstStyle>
            <a:lvl1pPr>
              <a:defRPr>
                <a:solidFill>
                  <a:srgbClr val="17316A"/>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09600" y="1783048"/>
            <a:ext cx="8026400" cy="434311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3/11/2021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4056179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11/3/2021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982345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11/3/2021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411994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AF2AFBBF-8C87-794F-8DA6-E3E00A120B16}" type="datetimeFigureOut">
              <a:rPr lang="en-US" smtClean="0"/>
              <a:t>11/3/2021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081635-2D41-9541-A109-202B134504CC}" type="slidenum">
              <a:rPr lang="en-US" smtClean="0"/>
              <a:t>‹Nº›</a:t>
            </a:fld>
            <a:endParaRPr lang="en-US"/>
          </a:p>
        </p:txBody>
      </p:sp>
    </p:spTree>
    <p:extLst>
      <p:ext uri="{BB962C8B-B14F-4D97-AF65-F5344CB8AC3E}">
        <p14:creationId xmlns:p14="http://schemas.microsoft.com/office/powerpoint/2010/main" val="18819993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11/3/2021</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235035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11/3/2021</a:t>
            </a:fld>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976608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6733" y="1783048"/>
            <a:ext cx="6815667" cy="4343115"/>
          </a:xfrm>
        </p:spPr>
        <p:txBody>
          <a:bodyPr/>
          <a:lstStyle>
            <a:lvl1pPr>
              <a:defRPr sz="3200">
                <a:solidFill>
                  <a:srgbClr val="FFFFFF"/>
                </a:solidFill>
              </a:defRPr>
            </a:lvl1pPr>
            <a:lvl2pPr>
              <a:defRPr sz="2800">
                <a:solidFill>
                  <a:srgbClr val="FFFFFF"/>
                </a:solidFill>
              </a:defRPr>
            </a:lvl2pPr>
            <a:lvl3pPr>
              <a:defRPr sz="2400">
                <a:solidFill>
                  <a:srgbClr val="FFFFFF"/>
                </a:solidFill>
              </a:defRPr>
            </a:lvl3pPr>
            <a:lvl4pPr>
              <a:defRPr sz="2000">
                <a:solidFill>
                  <a:srgbClr val="FFFFFF"/>
                </a:solidFill>
              </a:defRPr>
            </a:lvl4pPr>
            <a:lvl5pPr>
              <a:defRPr sz="2000">
                <a:solidFill>
                  <a:srgbClr val="FFFFFF"/>
                </a:solidFill>
              </a:defRPr>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09601" y="1783048"/>
            <a:ext cx="4011084" cy="4343115"/>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11/3/2021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452976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FFFFFF"/>
                </a:solidFill>
              </a:defRPr>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2389717" y="1757393"/>
            <a:ext cx="7315200" cy="2970182"/>
          </a:xfrm>
        </p:spPr>
        <p:txBody>
          <a:bodyPr/>
          <a:lstStyle>
            <a:lvl1pPr marL="0" indent="0">
              <a:buNone/>
              <a:defRPr sz="3200">
                <a:solidFill>
                  <a:srgbClr val="FFFFF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11/3/2021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98552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11/3/2021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846949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544BA41-A375-47AC-8269-125BED33E5DA}" type="datetimeFigureOut">
              <a:rPr lang="es-AR" smtClean="0"/>
              <a:t>3/11/2021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E6FDF48B-70CC-42F7-A456-D9699272CC62}" type="slidenum">
              <a:rPr lang="es-AR" smtClean="0"/>
              <a:t>‹Nº›</a:t>
            </a:fld>
            <a:endParaRPr lang="es-AR"/>
          </a:p>
        </p:txBody>
      </p:sp>
    </p:spTree>
    <p:extLst>
      <p:ext uri="{BB962C8B-B14F-4D97-AF65-F5344CB8AC3E}">
        <p14:creationId xmlns:p14="http://schemas.microsoft.com/office/powerpoint/2010/main" val="21572747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17316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11/3/2021</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4061854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AF2AFBBF-8C87-794F-8DA6-E3E00A120B16}"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81635-2D41-9541-A109-202B134504CC}" type="slidenum">
              <a:rPr lang="en-US" smtClean="0"/>
              <a:t>‹Nº›</a:t>
            </a:fld>
            <a:endParaRPr lang="en-US"/>
          </a:p>
        </p:txBody>
      </p:sp>
    </p:spTree>
    <p:extLst>
      <p:ext uri="{BB962C8B-B14F-4D97-AF65-F5344CB8AC3E}">
        <p14:creationId xmlns:p14="http://schemas.microsoft.com/office/powerpoint/2010/main" val="36662558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17316A"/>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17316A"/>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11/3/2021</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828408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11/3/2021</a:t>
            </a:fld>
            <a:endParaRPr lang="en-US" dirty="0"/>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20356725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AF2AFBBF-8C87-794F-8DA6-E3E00A120B16}" type="datetimeFigureOut">
              <a:rPr lang="en-US" smtClean="0"/>
              <a:t>11/3/2021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081635-2D41-9541-A109-202B134504CC}" type="slidenum">
              <a:rPr lang="en-US" smtClean="0"/>
              <a:t>‹Nº›</a:t>
            </a:fld>
            <a:endParaRPr lang="en-US"/>
          </a:p>
        </p:txBody>
      </p:sp>
    </p:spTree>
    <p:extLst>
      <p:ext uri="{BB962C8B-B14F-4D97-AF65-F5344CB8AC3E}">
        <p14:creationId xmlns:p14="http://schemas.microsoft.com/office/powerpoint/2010/main" val="42637730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11/3/2021</a:t>
            </a:fld>
            <a:endParaRPr lang="en-US" dirty="0"/>
          </a:p>
        </p:txBody>
      </p:sp>
      <p:sp>
        <p:nvSpPr>
          <p:cNvPr id="4" name="Footer Placeholder 3"/>
          <p:cNvSpPr>
            <a:spLocks noGrp="1"/>
          </p:cNvSpPr>
          <p:nvPr>
            <p:ph type="ftr" sz="quarter" idx="11"/>
          </p:nvPr>
        </p:nvSpPr>
        <p:spPr/>
        <p:txBody>
          <a:bodyPr/>
          <a:lstStyle>
            <a:lvl1pPr>
              <a:defRPr>
                <a:solidFill>
                  <a:srgbClr val="17316A"/>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27733167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11/3/2021</a:t>
            </a:fld>
            <a:endParaRPr lang="en-US" dirty="0"/>
          </a:p>
        </p:txBody>
      </p:sp>
      <p:sp>
        <p:nvSpPr>
          <p:cNvPr id="3" name="Footer Placeholder 2"/>
          <p:cNvSpPr>
            <a:spLocks noGrp="1"/>
          </p:cNvSpPr>
          <p:nvPr>
            <p:ph type="ftr" sz="quarter" idx="11"/>
          </p:nvPr>
        </p:nvSpPr>
        <p:spPr/>
        <p:txBody>
          <a:bodyPr/>
          <a:lstStyle>
            <a:lvl1pPr>
              <a:defRPr>
                <a:solidFill>
                  <a:srgbClr val="17316A"/>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8654534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6733" y="1783048"/>
            <a:ext cx="6815667" cy="434311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09601" y="1783048"/>
            <a:ext cx="4011084" cy="43431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11/3/2021</a:t>
            </a:fld>
            <a:endParaRPr lang="en-US" dirty="0"/>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392599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17316A"/>
                </a:solidFill>
              </a:defRPr>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2389717" y="1757393"/>
            <a:ext cx="7315200" cy="2970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11/3/2021</a:t>
            </a:fld>
            <a:endParaRPr lang="en-US" dirty="0"/>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079858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11/3/2021</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067178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17316A"/>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17316A"/>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3/11/2021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33401644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783048"/>
            <a:ext cx="2743200" cy="4343115"/>
          </a:xfrm>
        </p:spPr>
        <p:txBody>
          <a:bodyPr vert="eaVert"/>
          <a:lstStyle>
            <a:lvl1pPr>
              <a:defRPr>
                <a:solidFill>
                  <a:srgbClr val="17316A"/>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09600" y="1783048"/>
            <a:ext cx="8026400" cy="434311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11/3/2021</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6279317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AF2AFBBF-8C87-794F-8DA6-E3E00A120B16}" type="datetimeFigureOut">
              <a:rPr lang="en-US" smtClean="0"/>
              <a:pPr/>
              <a:t>11/3/2021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8983073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s-ES"/>
              <a:t>Haga clic para modificar el estilo de título del patrón</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9357576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4467254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4284EA1E-8E01-774E-BDA4-B99F088592FA}"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4268399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4284EA1E-8E01-774E-BDA4-B99F088592FA}"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185138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4284EA1E-8E01-774E-BDA4-B99F088592FA}" type="datetimeFigureOut">
              <a:rPr lang="en-US" smtClean="0"/>
              <a:t>11/3/2021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9907987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4284EA1E-8E01-774E-BDA4-B99F088592FA}" type="datetimeFigureOut">
              <a:rPr lang="en-US" smtClean="0"/>
              <a:t>11/3/2021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13062625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84EA1E-8E01-774E-BDA4-B99F088592FA}" type="datetimeFigureOut">
              <a:rPr lang="en-US" smtClean="0"/>
              <a:t>11/3/2021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1258418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4284EA1E-8E01-774E-BDA4-B99F088592FA}"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488485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3/11/2021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9388716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4284EA1E-8E01-774E-BDA4-B99F088592FA}"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19077657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6271489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0917027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17316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3/11/2021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422561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544BA41-A375-47AC-8269-125BED33E5DA}" type="datetimeFigureOut">
              <a:rPr lang="es-AR" smtClean="0"/>
              <a:t>3/11/2021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E6FDF48B-70CC-42F7-A456-D9699272CC62}" type="slidenum">
              <a:rPr lang="es-AR" smtClean="0"/>
              <a:t>‹Nº›</a:t>
            </a:fld>
            <a:endParaRPr lang="es-AR"/>
          </a:p>
        </p:txBody>
      </p:sp>
    </p:spTree>
    <p:extLst>
      <p:ext uri="{BB962C8B-B14F-4D97-AF65-F5344CB8AC3E}">
        <p14:creationId xmlns:p14="http://schemas.microsoft.com/office/powerpoint/2010/main" val="40372270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17316A"/>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17316A"/>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3/11/2021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22059049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3/11/2021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21963686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C544BA41-A375-47AC-8269-125BED33E5DA}" type="datetimeFigureOut">
              <a:rPr lang="es-AR" smtClean="0"/>
              <a:t>3/11/2021</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E6FDF48B-70CC-42F7-A456-D9699272CC62}" type="slidenum">
              <a:rPr lang="es-AR" smtClean="0"/>
              <a:t>‹Nº›</a:t>
            </a:fld>
            <a:endParaRPr lang="es-AR"/>
          </a:p>
        </p:txBody>
      </p:sp>
    </p:spTree>
    <p:extLst>
      <p:ext uri="{BB962C8B-B14F-4D97-AF65-F5344CB8AC3E}">
        <p14:creationId xmlns:p14="http://schemas.microsoft.com/office/powerpoint/2010/main" val="23177303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3/11/2021</a:t>
            </a:fld>
            <a:endParaRPr lang="es-AR"/>
          </a:p>
        </p:txBody>
      </p:sp>
      <p:sp>
        <p:nvSpPr>
          <p:cNvPr id="4" name="Footer Placeholder 3"/>
          <p:cNvSpPr>
            <a:spLocks noGrp="1"/>
          </p:cNvSpPr>
          <p:nvPr>
            <p:ph type="ftr" sz="quarter" idx="11"/>
          </p:nvPr>
        </p:nvSpPr>
        <p:spPr/>
        <p:txBody>
          <a:bodyPr/>
          <a:lstStyle>
            <a:lvl1pPr>
              <a:defRPr>
                <a:solidFill>
                  <a:srgbClr val="17316A"/>
                </a:solidFill>
              </a:defRPr>
            </a:lvl1pPr>
          </a:lstStyle>
          <a:p>
            <a:endParaRPr lang="es-AR"/>
          </a:p>
        </p:txBody>
      </p:sp>
      <p:sp>
        <p:nvSpPr>
          <p:cNvPr id="5" name="Slide Number Placeholder 4"/>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14350272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3/11/2021</a:t>
            </a:fld>
            <a:endParaRPr lang="es-AR"/>
          </a:p>
        </p:txBody>
      </p:sp>
      <p:sp>
        <p:nvSpPr>
          <p:cNvPr id="3" name="Footer Placeholder 2"/>
          <p:cNvSpPr>
            <a:spLocks noGrp="1"/>
          </p:cNvSpPr>
          <p:nvPr>
            <p:ph type="ftr" sz="quarter" idx="11"/>
          </p:nvPr>
        </p:nvSpPr>
        <p:spPr/>
        <p:txBody>
          <a:bodyPr/>
          <a:lstStyle>
            <a:lvl1pPr>
              <a:defRPr>
                <a:solidFill>
                  <a:srgbClr val="17316A"/>
                </a:solidFill>
              </a:defRPr>
            </a:lvl1pPr>
          </a:lstStyle>
          <a:p>
            <a:endParaRPr lang="es-AR"/>
          </a:p>
        </p:txBody>
      </p:sp>
      <p:sp>
        <p:nvSpPr>
          <p:cNvPr id="4" name="Slide Number Placeholder 3"/>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3104912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C544BA41-A375-47AC-8269-125BED33E5DA}" type="datetimeFigureOut">
              <a:rPr lang="es-AR" smtClean="0"/>
              <a:t>3/11/2021</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E6FDF48B-70CC-42F7-A456-D9699272CC62}" type="slidenum">
              <a:rPr lang="es-AR" smtClean="0"/>
              <a:t>‹Nº›</a:t>
            </a:fld>
            <a:endParaRPr lang="es-AR"/>
          </a:p>
        </p:txBody>
      </p:sp>
    </p:spTree>
    <p:extLst>
      <p:ext uri="{BB962C8B-B14F-4D97-AF65-F5344CB8AC3E}">
        <p14:creationId xmlns:p14="http://schemas.microsoft.com/office/powerpoint/2010/main" val="9733430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6733" y="1783048"/>
            <a:ext cx="6815667" cy="434311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09601" y="1783048"/>
            <a:ext cx="4011084" cy="43431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3/11/2021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18629238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17316A"/>
                </a:solidFill>
              </a:defRPr>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2389717" y="1757393"/>
            <a:ext cx="7315200" cy="2970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3/11/2021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15404279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3/11/2021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14681628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783048"/>
            <a:ext cx="2743200" cy="4343115"/>
          </a:xfrm>
        </p:spPr>
        <p:txBody>
          <a:bodyPr vert="eaVert"/>
          <a:lstStyle>
            <a:lvl1pPr>
              <a:defRPr>
                <a:solidFill>
                  <a:srgbClr val="17316A"/>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09600" y="1783048"/>
            <a:ext cx="8026400" cy="434311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3/11/2021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26826646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C544BA41-A375-47AC-8269-125BED33E5DA}" type="datetimeFigureOut">
              <a:rPr lang="es-AR" smtClean="0"/>
              <a:t>3/11/2021</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E6FDF48B-70CC-42F7-A456-D9699272CC62}" type="slidenum">
              <a:rPr lang="es-AR" smtClean="0"/>
              <a:t>‹Nº›</a:t>
            </a:fld>
            <a:endParaRPr lang="es-AR"/>
          </a:p>
        </p:txBody>
      </p:sp>
    </p:spTree>
    <p:extLst>
      <p:ext uri="{BB962C8B-B14F-4D97-AF65-F5344CB8AC3E}">
        <p14:creationId xmlns:p14="http://schemas.microsoft.com/office/powerpoint/2010/main" val="1158849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11/3/2021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4789670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11/3/2021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1561344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AF2AFBBF-8C87-794F-8DA6-E3E00A120B16}" type="datetimeFigureOut">
              <a:rPr lang="en-US" smtClean="0"/>
              <a:t>11/3/2021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081635-2D41-9541-A109-202B134504CC}" type="slidenum">
              <a:rPr lang="en-US" smtClean="0"/>
              <a:t>‹Nº›</a:t>
            </a:fld>
            <a:endParaRPr lang="en-US"/>
          </a:p>
        </p:txBody>
      </p:sp>
    </p:spTree>
    <p:extLst>
      <p:ext uri="{BB962C8B-B14F-4D97-AF65-F5344CB8AC3E}">
        <p14:creationId xmlns:p14="http://schemas.microsoft.com/office/powerpoint/2010/main" val="25425476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11/3/2021</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26275011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11/3/2021</a:t>
            </a:fld>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800814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3/11/2021</a:t>
            </a:fld>
            <a:endParaRPr lang="es-AR"/>
          </a:p>
        </p:txBody>
      </p:sp>
      <p:sp>
        <p:nvSpPr>
          <p:cNvPr id="4" name="Footer Placeholder 3"/>
          <p:cNvSpPr>
            <a:spLocks noGrp="1"/>
          </p:cNvSpPr>
          <p:nvPr>
            <p:ph type="ftr" sz="quarter" idx="11"/>
          </p:nvPr>
        </p:nvSpPr>
        <p:spPr/>
        <p:txBody>
          <a:bodyPr/>
          <a:lstStyle>
            <a:lvl1pPr>
              <a:defRPr>
                <a:solidFill>
                  <a:srgbClr val="17316A"/>
                </a:solidFill>
              </a:defRPr>
            </a:lvl1pPr>
          </a:lstStyle>
          <a:p>
            <a:endParaRPr lang="es-AR"/>
          </a:p>
        </p:txBody>
      </p:sp>
      <p:sp>
        <p:nvSpPr>
          <p:cNvPr id="5" name="Slide Number Placeholder 4"/>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23562973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6733" y="1783048"/>
            <a:ext cx="6815667" cy="4343115"/>
          </a:xfrm>
        </p:spPr>
        <p:txBody>
          <a:bodyPr/>
          <a:lstStyle>
            <a:lvl1pPr>
              <a:defRPr sz="3200">
                <a:solidFill>
                  <a:srgbClr val="FFFFFF"/>
                </a:solidFill>
              </a:defRPr>
            </a:lvl1pPr>
            <a:lvl2pPr>
              <a:defRPr sz="2800">
                <a:solidFill>
                  <a:srgbClr val="FFFFFF"/>
                </a:solidFill>
              </a:defRPr>
            </a:lvl2pPr>
            <a:lvl3pPr>
              <a:defRPr sz="2400">
                <a:solidFill>
                  <a:srgbClr val="FFFFFF"/>
                </a:solidFill>
              </a:defRPr>
            </a:lvl3pPr>
            <a:lvl4pPr>
              <a:defRPr sz="2000">
                <a:solidFill>
                  <a:srgbClr val="FFFFFF"/>
                </a:solidFill>
              </a:defRPr>
            </a:lvl4pPr>
            <a:lvl5pPr>
              <a:defRPr sz="2000">
                <a:solidFill>
                  <a:srgbClr val="FFFFFF"/>
                </a:solidFill>
              </a:defRPr>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09601" y="1783048"/>
            <a:ext cx="4011084" cy="4343115"/>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11/3/2021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1821659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FFFFFF"/>
                </a:solidFill>
              </a:defRPr>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2389717" y="1757393"/>
            <a:ext cx="7315200" cy="2970182"/>
          </a:xfrm>
        </p:spPr>
        <p:txBody>
          <a:bodyPr/>
          <a:lstStyle>
            <a:lvl1pPr marL="0" indent="0">
              <a:buNone/>
              <a:defRPr sz="3200">
                <a:solidFill>
                  <a:srgbClr val="FFFFF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11/3/2021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40104185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11/3/2021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22398123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s-ES"/>
              <a:t>Haga clic para modificar el estilo de título del patrón</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3836650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0486922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4284EA1E-8E01-774E-BDA4-B99F088592FA}"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7187234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4284EA1E-8E01-774E-BDA4-B99F088592FA}"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40368730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4284EA1E-8E01-774E-BDA4-B99F088592FA}" type="datetimeFigureOut">
              <a:rPr lang="en-US" smtClean="0"/>
              <a:t>11/3/2021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140304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4284EA1E-8E01-774E-BDA4-B99F088592FA}" type="datetimeFigureOut">
              <a:rPr lang="en-US" smtClean="0"/>
              <a:t>11/3/2021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11901333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84EA1E-8E01-774E-BDA4-B99F088592FA}" type="datetimeFigureOut">
              <a:rPr lang="en-US" smtClean="0"/>
              <a:t>11/3/2021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936160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3/11/2021</a:t>
            </a:fld>
            <a:endParaRPr lang="es-AR"/>
          </a:p>
        </p:txBody>
      </p:sp>
      <p:sp>
        <p:nvSpPr>
          <p:cNvPr id="3" name="Footer Placeholder 2"/>
          <p:cNvSpPr>
            <a:spLocks noGrp="1"/>
          </p:cNvSpPr>
          <p:nvPr>
            <p:ph type="ftr" sz="quarter" idx="11"/>
          </p:nvPr>
        </p:nvSpPr>
        <p:spPr/>
        <p:txBody>
          <a:bodyPr/>
          <a:lstStyle>
            <a:lvl1pPr>
              <a:defRPr>
                <a:solidFill>
                  <a:srgbClr val="17316A"/>
                </a:solidFill>
              </a:defRPr>
            </a:lvl1pPr>
          </a:lstStyle>
          <a:p>
            <a:endParaRPr lang="es-AR"/>
          </a:p>
        </p:txBody>
      </p:sp>
      <p:sp>
        <p:nvSpPr>
          <p:cNvPr id="4" name="Slide Number Placeholder 3"/>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30298498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4284EA1E-8E01-774E-BDA4-B99F088592FA}"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41568384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4284EA1E-8E01-774E-BDA4-B99F088592FA}"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744972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4976939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1957634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6733" y="1783048"/>
            <a:ext cx="6815667" cy="434311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09601" y="1783048"/>
            <a:ext cx="4011084" cy="43431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3/11/2021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3256255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17316A"/>
                </a:solidFill>
              </a:defRPr>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2389717" y="1757393"/>
            <a:ext cx="7315200" cy="2970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3/11/2021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865423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1.jp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2.jp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10" Type="http://schemas.openxmlformats.org/officeDocument/2006/relationships/image" Target="../media/image1.jpg"/><Relationship Id="rId4" Type="http://schemas.openxmlformats.org/officeDocument/2006/relationships/slideLayout" Target="../slideLayouts/slideLayout58.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7.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0" y="1593872"/>
            <a:ext cx="12192000" cy="526412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2" y="397565"/>
            <a:ext cx="6870913" cy="102007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600" y="1795877"/>
            <a:ext cx="10972800" cy="433028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17316A"/>
                </a:solidFill>
              </a:defRPr>
            </a:lvl1pPr>
          </a:lstStyle>
          <a:p>
            <a:fld id="{C544BA41-A375-47AC-8269-125BED33E5DA}" type="datetimeFigureOut">
              <a:rPr lang="es-AR" smtClean="0"/>
              <a:t>3/11/2021</a:t>
            </a:fld>
            <a:endParaRPr lang="es-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rgbClr val="17316A"/>
                </a:solidFill>
              </a:defRPr>
            </a:lvl1pPr>
          </a:lstStyle>
          <a:p>
            <a:endParaRPr lang="es-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5615939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17316A"/>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17316A"/>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17316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546652"/>
            <a:ext cx="6891129" cy="87098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600" y="1795877"/>
            <a:ext cx="10972800" cy="433028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FFFFFF"/>
                </a:solidFill>
              </a:defRPr>
            </a:lvl1pPr>
          </a:lstStyle>
          <a:p>
            <a:fld id="{AF2AFBBF-8C87-794F-8DA6-E3E00A120B16}" type="datetimeFigureOut">
              <a:rPr lang="en-US" smtClean="0"/>
              <a:pPr/>
              <a:t>11/3/2021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76542018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2" y="274638"/>
            <a:ext cx="6881445" cy="114300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609600" y="1795877"/>
            <a:ext cx="10972800" cy="433028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17316A"/>
                </a:solidFill>
              </a:defRPr>
            </a:lvl1pPr>
          </a:lstStyle>
          <a:p>
            <a:fld id="{AF2AFBBF-8C87-794F-8DA6-E3E00A120B16}" type="datetimeFigureOut">
              <a:rPr lang="en-US" smtClean="0"/>
              <a:pPr/>
              <a:t>11/3/2021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rgbClr val="17316A"/>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42627566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17316A"/>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17316A"/>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17316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84EA1E-8E01-774E-BDA4-B99F088592FA}" type="datetimeFigureOut">
              <a:rPr lang="en-US" smtClean="0"/>
              <a:t>11/3/2021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45B6E2-E5A7-9D4E-A257-31C66CAED6E5}" type="slidenum">
              <a:rPr lang="en-US" smtClean="0"/>
              <a:t>‹Nº›</a:t>
            </a:fld>
            <a:endParaRPr lang="en-US"/>
          </a:p>
        </p:txBody>
      </p:sp>
    </p:spTree>
    <p:extLst>
      <p:ext uri="{BB962C8B-B14F-4D97-AF65-F5344CB8AC3E}">
        <p14:creationId xmlns:p14="http://schemas.microsoft.com/office/powerpoint/2010/main" val="7506844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2" y="274638"/>
            <a:ext cx="6881445" cy="114300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609600" y="1795877"/>
            <a:ext cx="10972800" cy="433028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17316A"/>
                </a:solidFill>
              </a:defRPr>
            </a:lvl1pPr>
          </a:lstStyle>
          <a:p>
            <a:fld id="{C544BA41-A375-47AC-8269-125BED33E5DA}" type="datetimeFigureOut">
              <a:rPr lang="es-AR" smtClean="0"/>
              <a:t>3/11/2021</a:t>
            </a:fld>
            <a:endParaRPr lang="es-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rgbClr val="17316A"/>
                </a:solidFill>
              </a:defRPr>
            </a:lvl1pPr>
          </a:lstStyle>
          <a:p>
            <a:endParaRPr lang="es-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271822716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17316A"/>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17316A"/>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17316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546652"/>
            <a:ext cx="6891129" cy="87098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600" y="1795877"/>
            <a:ext cx="10972800" cy="433028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FFFFFF"/>
                </a:solidFill>
              </a:defRPr>
            </a:lvl1pPr>
          </a:lstStyle>
          <a:p>
            <a:fld id="{AF2AFBBF-8C87-794F-8DA6-E3E00A120B16}" type="datetimeFigureOut">
              <a:rPr lang="en-US" smtClean="0"/>
              <a:pPr/>
              <a:t>11/3/2021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834399900"/>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84EA1E-8E01-774E-BDA4-B99F088592FA}" type="datetimeFigureOut">
              <a:rPr lang="en-US" smtClean="0"/>
              <a:t>11/3/2021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45B6E2-E5A7-9D4E-A257-31C66CAED6E5}" type="slidenum">
              <a:rPr lang="en-US" smtClean="0"/>
              <a:t>‹Nº›</a:t>
            </a:fld>
            <a:endParaRPr lang="en-US"/>
          </a:p>
        </p:txBody>
      </p:sp>
    </p:spTree>
    <p:extLst>
      <p:ext uri="{BB962C8B-B14F-4D97-AF65-F5344CB8AC3E}">
        <p14:creationId xmlns:p14="http://schemas.microsoft.com/office/powerpoint/2010/main" val="47858372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9.xml"/><Relationship Id="rId5" Type="http://schemas.openxmlformats.org/officeDocument/2006/relationships/hyperlink" Target="https://spe.org/en/diversity" TargetMode="Externa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9.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C62B7D43-2F5B-4260-9087-28ADB2F5F969}"/>
              </a:ext>
            </a:extLst>
          </p:cNvPr>
          <p:cNvSpPr/>
          <p:nvPr/>
        </p:nvSpPr>
        <p:spPr>
          <a:xfrm>
            <a:off x="0" y="1580606"/>
            <a:ext cx="12192000" cy="5277394"/>
          </a:xfrm>
          <a:prstGeom prst="rect">
            <a:avLst/>
          </a:prstGeom>
          <a:blipFill dpi="0" rotWithShape="1">
            <a:blip r:embed="rId2">
              <a:alphaModFix amt="25000"/>
            </a:blip>
            <a:srcRect/>
            <a:stretch>
              <a:fillRect/>
            </a:stretch>
          </a:blipFill>
          <a:ln>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 name="Título 1">
            <a:extLst>
              <a:ext uri="{FF2B5EF4-FFF2-40B4-BE49-F238E27FC236}">
                <a16:creationId xmlns:a16="http://schemas.microsoft.com/office/drawing/2014/main" id="{25FCF28E-6501-46D4-B884-1273729A053B}"/>
              </a:ext>
            </a:extLst>
          </p:cNvPr>
          <p:cNvSpPr>
            <a:spLocks noGrp="1"/>
          </p:cNvSpPr>
          <p:nvPr>
            <p:ph type="ctrTitle"/>
          </p:nvPr>
        </p:nvSpPr>
        <p:spPr>
          <a:xfrm>
            <a:off x="395673" y="3264742"/>
            <a:ext cx="6097891" cy="1909122"/>
          </a:xfrm>
        </p:spPr>
        <p:txBody>
          <a:bodyPr>
            <a:normAutofit fontScale="90000"/>
          </a:bodyPr>
          <a:lstStyle/>
          <a:p>
            <a:r>
              <a:rPr lang="es-AR" b="1" dirty="0">
                <a:latin typeface="Arial Narrow" panose="020B0606020202030204" pitchFamily="34" charset="0"/>
              </a:rPr>
              <a:t>“Proyecto de Ley: Día de la Mujer Petrolera”</a:t>
            </a:r>
            <a:br>
              <a:rPr lang="es-AR" b="1" dirty="0">
                <a:latin typeface="Arial Narrow" panose="020B0606020202030204" pitchFamily="34" charset="0"/>
              </a:rPr>
            </a:br>
            <a:br>
              <a:rPr lang="es-AR" b="1" dirty="0">
                <a:latin typeface="Arial Narrow" panose="020B0606020202030204" pitchFamily="34" charset="0"/>
              </a:rPr>
            </a:br>
            <a:r>
              <a:rPr lang="es-AR" sz="4000" b="1" dirty="0">
                <a:latin typeface="Arial Narrow" panose="020B0606020202030204" pitchFamily="34" charset="0"/>
              </a:rPr>
              <a:t>Santa Cruz 2021</a:t>
            </a:r>
          </a:p>
        </p:txBody>
      </p:sp>
    </p:spTree>
    <p:extLst>
      <p:ext uri="{BB962C8B-B14F-4D97-AF65-F5344CB8AC3E}">
        <p14:creationId xmlns:p14="http://schemas.microsoft.com/office/powerpoint/2010/main" val="309512561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C62B7D43-2F5B-4260-9087-28ADB2F5F969}"/>
              </a:ext>
            </a:extLst>
          </p:cNvPr>
          <p:cNvSpPr/>
          <p:nvPr/>
        </p:nvSpPr>
        <p:spPr>
          <a:xfrm>
            <a:off x="192754" y="151030"/>
            <a:ext cx="11834192" cy="6594427"/>
          </a:xfrm>
          <a:prstGeom prst="rect">
            <a:avLst/>
          </a:prstGeom>
          <a:blipFill dpi="0" rotWithShape="1">
            <a:blip r:embed="rId2">
              <a:alphaModFix amt="25000"/>
            </a:blip>
            <a:srcRect/>
            <a:stretch>
              <a:fillRect/>
            </a:stretch>
          </a:blipFill>
          <a:ln>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 name="Título 1">
            <a:extLst>
              <a:ext uri="{FF2B5EF4-FFF2-40B4-BE49-F238E27FC236}">
                <a16:creationId xmlns:a16="http://schemas.microsoft.com/office/drawing/2014/main" id="{25FCF28E-6501-46D4-B884-1273729A053B}"/>
              </a:ext>
            </a:extLst>
          </p:cNvPr>
          <p:cNvSpPr>
            <a:spLocks noGrp="1"/>
          </p:cNvSpPr>
          <p:nvPr>
            <p:ph type="ctrTitle"/>
          </p:nvPr>
        </p:nvSpPr>
        <p:spPr>
          <a:xfrm>
            <a:off x="872097" y="647114"/>
            <a:ext cx="6036364" cy="1102477"/>
          </a:xfrm>
        </p:spPr>
        <p:txBody>
          <a:bodyPr>
            <a:normAutofit/>
          </a:bodyPr>
          <a:lstStyle/>
          <a:p>
            <a:r>
              <a:rPr lang="es-AR" b="1" dirty="0">
                <a:solidFill>
                  <a:schemeClr val="tx1"/>
                </a:solidFill>
                <a:latin typeface="Arial Narrow" panose="020B0606020202030204" pitchFamily="34" charset="0"/>
              </a:rPr>
              <a:t>Muchas gracias</a:t>
            </a:r>
          </a:p>
        </p:txBody>
      </p:sp>
      <p:pic>
        <p:nvPicPr>
          <p:cNvPr id="5" name="Imagen 4">
            <a:extLst>
              <a:ext uri="{FF2B5EF4-FFF2-40B4-BE49-F238E27FC236}">
                <a16:creationId xmlns:a16="http://schemas.microsoft.com/office/drawing/2014/main" id="{ECB971A8-CECE-44B5-B15A-E45CA544EE8E}"/>
              </a:ext>
            </a:extLst>
          </p:cNvPr>
          <p:cNvPicPr>
            <a:picLocks noChangeAspect="1"/>
          </p:cNvPicPr>
          <p:nvPr/>
        </p:nvPicPr>
        <p:blipFill>
          <a:blip r:embed="rId3"/>
          <a:stretch>
            <a:fillRect/>
          </a:stretch>
        </p:blipFill>
        <p:spPr>
          <a:xfrm>
            <a:off x="410136" y="4395629"/>
            <a:ext cx="11405847" cy="1695681"/>
          </a:xfrm>
          <a:prstGeom prst="rect">
            <a:avLst/>
          </a:prstGeom>
        </p:spPr>
      </p:pic>
    </p:spTree>
    <p:extLst>
      <p:ext uri="{BB962C8B-B14F-4D97-AF65-F5344CB8AC3E}">
        <p14:creationId xmlns:p14="http://schemas.microsoft.com/office/powerpoint/2010/main" val="39584388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3DB47527-88EE-4F43-8190-FE3E4D8C1857}"/>
              </a:ext>
            </a:extLst>
          </p:cNvPr>
          <p:cNvSpPr txBox="1"/>
          <p:nvPr/>
        </p:nvSpPr>
        <p:spPr>
          <a:xfrm>
            <a:off x="942222" y="1831166"/>
            <a:ext cx="9606507" cy="4462760"/>
          </a:xfrm>
          <a:prstGeom prst="rect">
            <a:avLst/>
          </a:prstGeom>
          <a:noFill/>
        </p:spPr>
        <p:txBody>
          <a:bodyPr wrap="square" rtlCol="0">
            <a:spAutoFit/>
          </a:bodyPr>
          <a:lstStyle/>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¿Que es la SPE? – Sociedad de Ingenieros de Petróleo</a:t>
            </a:r>
          </a:p>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D&amp;I- Mujeres en la Energía -  Misión y Visión.</a:t>
            </a:r>
          </a:p>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Historia de Alejandra Rubbo.</a:t>
            </a:r>
          </a:p>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Proyecto de Ley: Día de la Mujer Petrolera.</a:t>
            </a:r>
          </a:p>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Fundamentos.</a:t>
            </a:r>
          </a:p>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Agradecimientos.</a:t>
            </a:r>
          </a:p>
          <a:p>
            <a:pPr defTabSz="457200"/>
            <a:endParaRPr lang="es-AR" sz="3200" dirty="0">
              <a:solidFill>
                <a:srgbClr val="17316A"/>
              </a:solidFill>
              <a:latin typeface="Calibri"/>
            </a:endParaRPr>
          </a:p>
        </p:txBody>
      </p:sp>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a:solidFill>
              <a:schemeClr val="accent5"/>
            </a:solidFill>
          </a:ln>
        </p:spPr>
        <p:style>
          <a:lnRef idx="3">
            <a:schemeClr val="accent5"/>
          </a:lnRef>
          <a:fillRef idx="0">
            <a:schemeClr val="accent5"/>
          </a:fillRef>
          <a:effectRef idx="2">
            <a:schemeClr val="accent5"/>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ct val="150000"/>
              </a:lnSpc>
            </a:pPr>
            <a:r>
              <a:rPr lang="en-US" b="1" dirty="0">
                <a:latin typeface="Arial Narrow" panose="020B0606020202030204" pitchFamily="34" charset="0"/>
                <a:ea typeface="+mn-ea"/>
                <a:cs typeface="+mn-cs"/>
              </a:rPr>
              <a:t>AGENDA</a:t>
            </a:r>
          </a:p>
        </p:txBody>
      </p:sp>
    </p:spTree>
    <p:extLst>
      <p:ext uri="{BB962C8B-B14F-4D97-AF65-F5344CB8AC3E}">
        <p14:creationId xmlns:p14="http://schemas.microsoft.com/office/powerpoint/2010/main" val="362193639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91E191A-45EB-4F78-9AF7-3A608FF55CB8}"/>
              </a:ext>
            </a:extLst>
          </p:cNvPr>
          <p:cNvPicPr>
            <a:picLocks noChangeAspect="1"/>
          </p:cNvPicPr>
          <p:nvPr/>
        </p:nvPicPr>
        <p:blipFill>
          <a:blip r:embed="rId2"/>
          <a:stretch>
            <a:fillRect/>
          </a:stretch>
        </p:blipFill>
        <p:spPr>
          <a:xfrm>
            <a:off x="6647341" y="1736036"/>
            <a:ext cx="4861193" cy="4306035"/>
          </a:xfrm>
          <a:prstGeom prst="rect">
            <a:avLst/>
          </a:prstGeom>
        </p:spPr>
      </p:pic>
      <p:pic>
        <p:nvPicPr>
          <p:cNvPr id="13" name="Imagen 12">
            <a:extLst>
              <a:ext uri="{FF2B5EF4-FFF2-40B4-BE49-F238E27FC236}">
                <a16:creationId xmlns:a16="http://schemas.microsoft.com/office/drawing/2014/main" id="{9864715D-80DA-45FD-8A9F-7E9FE3BD1779}"/>
              </a:ext>
            </a:extLst>
          </p:cNvPr>
          <p:cNvPicPr>
            <a:picLocks noChangeAspect="1"/>
          </p:cNvPicPr>
          <p:nvPr/>
        </p:nvPicPr>
        <p:blipFill>
          <a:blip r:embed="rId3">
            <a:clrChange>
              <a:clrFrom>
                <a:srgbClr val="0D4C94"/>
              </a:clrFrom>
              <a:clrTo>
                <a:srgbClr val="0D4C94">
                  <a:alpha val="0"/>
                </a:srgbClr>
              </a:clrTo>
            </a:clrChange>
            <a:lum bright="70000" contrast="-70000"/>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362617" y="1736036"/>
            <a:ext cx="4663440" cy="4663440"/>
          </a:xfrm>
          <a:prstGeom prst="rect">
            <a:avLst/>
          </a:prstGeom>
        </p:spPr>
      </p:pic>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ct val="150000"/>
              </a:lnSpc>
            </a:pPr>
            <a:r>
              <a:rPr lang="en-US" b="1" dirty="0">
                <a:solidFill>
                  <a:srgbClr val="17316A"/>
                </a:solidFill>
                <a:latin typeface="Arial Narrow" panose="020B0606020202030204" pitchFamily="34" charset="0"/>
                <a:ea typeface="+mn-ea"/>
                <a:cs typeface="+mn-cs"/>
              </a:rPr>
              <a:t>SPE MISION y VISION</a:t>
            </a:r>
          </a:p>
        </p:txBody>
      </p:sp>
      <p:sp>
        <p:nvSpPr>
          <p:cNvPr id="8" name="Rectángulo 7">
            <a:extLst>
              <a:ext uri="{FF2B5EF4-FFF2-40B4-BE49-F238E27FC236}">
                <a16:creationId xmlns:a16="http://schemas.microsoft.com/office/drawing/2014/main" id="{47BE2553-D8C3-46C6-AA4A-8D29677FC4F0}"/>
              </a:ext>
            </a:extLst>
          </p:cNvPr>
          <p:cNvSpPr/>
          <p:nvPr/>
        </p:nvSpPr>
        <p:spPr>
          <a:xfrm>
            <a:off x="362616" y="1736036"/>
            <a:ext cx="6136657" cy="5324535"/>
          </a:xfrm>
          <a:prstGeom prst="rect">
            <a:avLst/>
          </a:prstGeom>
        </p:spPr>
        <p:txBody>
          <a:bodyPr wrap="square">
            <a:spAutoFit/>
          </a:bodyPr>
          <a:lstStyle/>
          <a:p>
            <a:pPr>
              <a:buClr>
                <a:srgbClr val="CC3399"/>
              </a:buClr>
            </a:pPr>
            <a:r>
              <a:rPr lang="es-AR" sz="2000" b="1" dirty="0">
                <a:solidFill>
                  <a:srgbClr val="17316A"/>
                </a:solidFill>
                <a:latin typeface="Arial Narrow" panose="020B0606020202030204" pitchFamily="34" charset="0"/>
              </a:rPr>
              <a:t>SPE </a:t>
            </a:r>
            <a:r>
              <a:rPr lang="es-AR" sz="2000" dirty="0">
                <a:solidFill>
                  <a:srgbClr val="17316A"/>
                </a:solidFill>
                <a:latin typeface="Arial Narrow" panose="020B0606020202030204" pitchFamily="34" charset="0"/>
              </a:rPr>
              <a:t>es una </a:t>
            </a:r>
            <a:r>
              <a:rPr lang="es-AR" sz="2000" dirty="0" err="1">
                <a:solidFill>
                  <a:srgbClr val="17316A"/>
                </a:solidFill>
                <a:latin typeface="Arial Narrow" panose="020B0606020202030204" pitchFamily="34" charset="0"/>
              </a:rPr>
              <a:t>ong</a:t>
            </a:r>
            <a:r>
              <a:rPr lang="es-AR" sz="2000" dirty="0">
                <a:solidFill>
                  <a:srgbClr val="17316A"/>
                </a:solidFill>
                <a:latin typeface="Arial Narrow" panose="020B0606020202030204" pitchFamily="34" charset="0"/>
              </a:rPr>
              <a:t> que nuclea a profesionales de la </a:t>
            </a:r>
            <a:r>
              <a:rPr lang="es-AR" sz="2000" dirty="0" err="1">
                <a:solidFill>
                  <a:srgbClr val="17316A"/>
                </a:solidFill>
                <a:latin typeface="Arial Narrow" panose="020B0606020202030204" pitchFamily="34" charset="0"/>
              </a:rPr>
              <a:t>Oil&amp;Gas</a:t>
            </a:r>
            <a:r>
              <a:rPr lang="es-AR" sz="2000" dirty="0">
                <a:solidFill>
                  <a:srgbClr val="17316A"/>
                </a:solidFill>
                <a:latin typeface="Arial Narrow" panose="020B0606020202030204" pitchFamily="34" charset="0"/>
              </a:rPr>
              <a:t> a escala mundial , provee un ambiente único de </a:t>
            </a:r>
            <a:r>
              <a:rPr lang="es-AR" sz="2000" dirty="0" err="1">
                <a:solidFill>
                  <a:srgbClr val="17316A"/>
                </a:solidFill>
                <a:latin typeface="Arial Narrow" panose="020B0606020202030204" pitchFamily="34" charset="0"/>
              </a:rPr>
              <a:t>networking</a:t>
            </a:r>
            <a:r>
              <a:rPr lang="es-AR" sz="2000" dirty="0">
                <a:solidFill>
                  <a:srgbClr val="17316A"/>
                </a:solidFill>
                <a:latin typeface="Arial Narrow" panose="020B0606020202030204" pitchFamily="34" charset="0"/>
              </a:rPr>
              <a:t> global</a:t>
            </a:r>
            <a:r>
              <a:rPr lang="es-AR" sz="2000" b="1" dirty="0">
                <a:solidFill>
                  <a:srgbClr val="17316A"/>
                </a:solidFill>
                <a:latin typeface="Arial Narrow" panose="020B0606020202030204" pitchFamily="34" charset="0"/>
              </a:rPr>
              <a:t>.</a:t>
            </a:r>
          </a:p>
          <a:p>
            <a:pPr>
              <a:buClr>
                <a:srgbClr val="CC3399"/>
              </a:buClr>
            </a:pPr>
            <a:endParaRPr lang="en-US" sz="2000" dirty="0">
              <a:solidFill>
                <a:srgbClr val="17316A"/>
              </a:solidFill>
              <a:latin typeface="Arial Narrow" panose="020B0606020202030204" pitchFamily="34" charset="0"/>
            </a:endParaRPr>
          </a:p>
          <a:p>
            <a:r>
              <a:rPr lang="es-AR" sz="2000" b="1" dirty="0">
                <a:solidFill>
                  <a:srgbClr val="17316A"/>
                </a:solidFill>
                <a:latin typeface="Arial Narrow" panose="020B0606020202030204" pitchFamily="34" charset="0"/>
              </a:rPr>
              <a:t>MISION</a:t>
            </a:r>
          </a:p>
          <a:p>
            <a:r>
              <a:rPr lang="es-AR" sz="2000" dirty="0">
                <a:solidFill>
                  <a:srgbClr val="17316A"/>
                </a:solidFill>
                <a:latin typeface="Arial Narrow" panose="020B0606020202030204" pitchFamily="34" charset="0"/>
              </a:rPr>
              <a:t>Recopilar, difundir e intercambiar conocimientos técnicos sobre la exploración, desarrollo y la producción de recursos de petróleo y gas, y tecnologías relacionadas para el beneficio público; y brindar oportunidades a los profesionales para mejorar su competencia técnica y profesional</a:t>
            </a:r>
          </a:p>
          <a:p>
            <a:endParaRPr lang="es-MX" sz="2000" dirty="0">
              <a:solidFill>
                <a:srgbClr val="17316A"/>
              </a:solidFill>
              <a:latin typeface="Arial Narrow" panose="020B0606020202030204" pitchFamily="34" charset="0"/>
            </a:endParaRPr>
          </a:p>
          <a:p>
            <a:r>
              <a:rPr lang="es-MX" sz="2000" b="1" dirty="0">
                <a:solidFill>
                  <a:srgbClr val="17316A"/>
                </a:solidFill>
                <a:latin typeface="Arial Narrow" panose="020B0606020202030204" pitchFamily="34" charset="0"/>
              </a:rPr>
              <a:t>V</a:t>
            </a:r>
            <a:r>
              <a:rPr lang="es-AR" sz="2000" b="1" dirty="0">
                <a:solidFill>
                  <a:srgbClr val="17316A"/>
                </a:solidFill>
                <a:latin typeface="Arial Narrow" panose="020B0606020202030204" pitchFamily="34" charset="0"/>
              </a:rPr>
              <a:t>ISION</a:t>
            </a:r>
          </a:p>
          <a:p>
            <a:r>
              <a:rPr lang="es-AR" sz="2000" dirty="0">
                <a:solidFill>
                  <a:srgbClr val="17316A"/>
                </a:solidFill>
                <a:latin typeface="Arial Narrow" panose="020B0606020202030204" pitchFamily="34" charset="0"/>
              </a:rPr>
              <a:t>Avanzar en las capacidades de la comunidad de petróleo y gas para satisfacer las demandas de energía del mundo de una manera segura, ambientalmente responsable y sostenible.</a:t>
            </a:r>
            <a:endParaRPr lang="es-MX" sz="2000" dirty="0">
              <a:solidFill>
                <a:srgbClr val="17316A"/>
              </a:solidFill>
              <a:latin typeface="Arial Narrow" panose="020B0606020202030204" pitchFamily="34" charset="0"/>
            </a:endParaRPr>
          </a:p>
          <a:p>
            <a:endParaRPr lang="es-MX" sz="2000" b="1" dirty="0">
              <a:solidFill>
                <a:srgbClr val="17316A"/>
              </a:solidFill>
              <a:latin typeface="Arial Narrow" panose="020B0606020202030204" pitchFamily="34" charset="0"/>
            </a:endParaRPr>
          </a:p>
          <a:p>
            <a:endParaRPr lang="es-AR" sz="2000" b="1" dirty="0">
              <a:solidFill>
                <a:srgbClr val="17316A"/>
              </a:solidFill>
              <a:latin typeface="Arial Narrow" panose="020B0606020202030204" pitchFamily="34" charset="0"/>
            </a:endParaRPr>
          </a:p>
        </p:txBody>
      </p:sp>
      <p:sp>
        <p:nvSpPr>
          <p:cNvPr id="11" name="CuadroTexto 10">
            <a:extLst>
              <a:ext uri="{FF2B5EF4-FFF2-40B4-BE49-F238E27FC236}">
                <a16:creationId xmlns:a16="http://schemas.microsoft.com/office/drawing/2014/main" id="{079D0A3E-A977-4A08-AAD2-76961137AC04}"/>
              </a:ext>
            </a:extLst>
          </p:cNvPr>
          <p:cNvSpPr txBox="1"/>
          <p:nvPr/>
        </p:nvSpPr>
        <p:spPr>
          <a:xfrm>
            <a:off x="6647341" y="6214810"/>
            <a:ext cx="6098344" cy="400110"/>
          </a:xfrm>
          <a:prstGeom prst="rect">
            <a:avLst/>
          </a:prstGeom>
          <a:noFill/>
        </p:spPr>
        <p:txBody>
          <a:bodyPr wrap="square">
            <a:spAutoFit/>
          </a:bodyPr>
          <a:lstStyle/>
          <a:p>
            <a:r>
              <a:rPr lang="es-AR" sz="2000" dirty="0">
                <a:solidFill>
                  <a:srgbClr val="17316A"/>
                </a:solidFill>
                <a:latin typeface="Arial Narrow" panose="020B0606020202030204" pitchFamily="34" charset="0"/>
                <a:hlinkClick r:id="rId5"/>
              </a:rPr>
              <a:t>https://spe.org/en/diversity</a:t>
            </a:r>
            <a:endParaRPr lang="es-AR" sz="2000" dirty="0">
              <a:solidFill>
                <a:srgbClr val="17316A"/>
              </a:solidFill>
              <a:latin typeface="Arial Narrow" panose="020B0606020202030204" pitchFamily="34" charset="0"/>
            </a:endParaRPr>
          </a:p>
        </p:txBody>
      </p:sp>
      <p:sp>
        <p:nvSpPr>
          <p:cNvPr id="7" name="Flecha: hacia la izquierda 6">
            <a:extLst>
              <a:ext uri="{FF2B5EF4-FFF2-40B4-BE49-F238E27FC236}">
                <a16:creationId xmlns:a16="http://schemas.microsoft.com/office/drawing/2014/main" id="{E8ED2384-D9D9-474C-8E53-B833399C2684}"/>
              </a:ext>
            </a:extLst>
          </p:cNvPr>
          <p:cNvSpPr/>
          <p:nvPr/>
        </p:nvSpPr>
        <p:spPr>
          <a:xfrm>
            <a:off x="8637562" y="3340667"/>
            <a:ext cx="422031" cy="172329"/>
          </a:xfrm>
          <a:prstGeom prst="leftArrow">
            <a:avLst/>
          </a:prstGeom>
          <a:solidFill>
            <a:srgbClr val="66FF33"/>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58387733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195787" y="368454"/>
            <a:ext cx="11002664"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7316A"/>
                </a:solidFill>
                <a:latin typeface="Arial Narrow" panose="020B0606020202030204" pitchFamily="34" charset="0"/>
                <a:ea typeface="+mn-ea"/>
                <a:cs typeface="+mn-cs"/>
              </a:rPr>
              <a:t>COMITE DIVERSITY &amp; INCLUSION</a:t>
            </a:r>
          </a:p>
        </p:txBody>
      </p:sp>
      <p:pic>
        <p:nvPicPr>
          <p:cNvPr id="6" name="Imagen 5">
            <a:extLst>
              <a:ext uri="{FF2B5EF4-FFF2-40B4-BE49-F238E27FC236}">
                <a16:creationId xmlns:a16="http://schemas.microsoft.com/office/drawing/2014/main" id="{ABA2DBA7-152B-4D02-B630-8E57B4F2BF87}"/>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colorTemperature colorTemp="5300"/>
                    </a14:imgEffect>
                    <a14:imgEffect>
                      <a14:saturation sat="33000"/>
                    </a14:imgEffect>
                  </a14:imgLayer>
                </a14:imgProps>
              </a:ext>
            </a:extLst>
          </a:blip>
          <a:stretch>
            <a:fillRect/>
          </a:stretch>
        </p:blipFill>
        <p:spPr>
          <a:xfrm>
            <a:off x="0" y="1592772"/>
            <a:ext cx="6573078" cy="5341536"/>
          </a:xfrm>
          <a:prstGeom prst="rect">
            <a:avLst/>
          </a:prstGeom>
          <a:ln>
            <a:noFill/>
          </a:ln>
        </p:spPr>
      </p:pic>
      <p:sp>
        <p:nvSpPr>
          <p:cNvPr id="11" name="CuadroTexto 10">
            <a:extLst>
              <a:ext uri="{FF2B5EF4-FFF2-40B4-BE49-F238E27FC236}">
                <a16:creationId xmlns:a16="http://schemas.microsoft.com/office/drawing/2014/main" id="{DEDFF476-AABE-4356-8EA9-4FB49936D1CB}"/>
              </a:ext>
            </a:extLst>
          </p:cNvPr>
          <p:cNvSpPr txBox="1"/>
          <p:nvPr/>
        </p:nvSpPr>
        <p:spPr>
          <a:xfrm>
            <a:off x="5697119" y="2130029"/>
            <a:ext cx="6199163" cy="4154984"/>
          </a:xfrm>
          <a:prstGeom prst="rect">
            <a:avLst/>
          </a:prstGeom>
          <a:noFill/>
        </p:spPr>
        <p:txBody>
          <a:bodyPr wrap="square" rtlCol="0">
            <a:spAutoFit/>
          </a:bodyPr>
          <a:lstStyle/>
          <a:p>
            <a:r>
              <a:rPr lang="es-AR" sz="2400" dirty="0">
                <a:solidFill>
                  <a:srgbClr val="17316A"/>
                </a:solidFill>
                <a:latin typeface="Arial Narrow" panose="020B0606020202030204" pitchFamily="34" charset="0"/>
              </a:rPr>
              <a:t>El Comité de </a:t>
            </a:r>
            <a:r>
              <a:rPr lang="es-AR" sz="2400" dirty="0" err="1">
                <a:solidFill>
                  <a:srgbClr val="17316A"/>
                </a:solidFill>
                <a:latin typeface="Arial Narrow" panose="020B0606020202030204" pitchFamily="34" charset="0"/>
              </a:rPr>
              <a:t>Diversity</a:t>
            </a:r>
            <a:r>
              <a:rPr lang="es-AR" sz="2400" dirty="0">
                <a:solidFill>
                  <a:srgbClr val="17316A"/>
                </a:solidFill>
                <a:latin typeface="Arial Narrow" panose="020B0606020202030204" pitchFamily="34" charset="0"/>
              </a:rPr>
              <a:t> &amp; </a:t>
            </a:r>
            <a:r>
              <a:rPr lang="es-AR" sz="2400" dirty="0" err="1">
                <a:solidFill>
                  <a:srgbClr val="17316A"/>
                </a:solidFill>
                <a:latin typeface="Arial Narrow" panose="020B0606020202030204" pitchFamily="34" charset="0"/>
              </a:rPr>
              <a:t>Inclusion</a:t>
            </a:r>
            <a:r>
              <a:rPr lang="es-AR" sz="2400" dirty="0">
                <a:solidFill>
                  <a:srgbClr val="17316A"/>
                </a:solidFill>
                <a:latin typeface="Arial Narrow" panose="020B0606020202030204" pitchFamily="34" charset="0"/>
              </a:rPr>
              <a:t> (D&amp;I) promueve la diversidad dentro de la industria energética y crea oportunidades para que las mujeres puedan asumir roles de liderazgo y perseguir sus objetivos profesionales.</a:t>
            </a:r>
          </a:p>
          <a:p>
            <a:endParaRPr lang="es-AR" sz="2400" dirty="0">
              <a:solidFill>
                <a:srgbClr val="17316A"/>
              </a:solidFill>
              <a:latin typeface="Arial Narrow" panose="020B0606020202030204" pitchFamily="34" charset="0"/>
            </a:endParaRPr>
          </a:p>
          <a:p>
            <a:r>
              <a:rPr lang="es-AR" sz="2400" dirty="0">
                <a:solidFill>
                  <a:srgbClr val="17316A"/>
                </a:solidFill>
                <a:latin typeface="Arial Narrow" panose="020B0606020202030204" pitchFamily="34" charset="0"/>
              </a:rPr>
              <a:t>En D&amp;I Sección Patagonia somos alrededor de 38 miembros que realizamos un trabajo voluntario, Seniors, jóvenes profesionales y estudiantes universitarias.</a:t>
            </a:r>
          </a:p>
          <a:p>
            <a:endParaRPr lang="es-AR" sz="2400" dirty="0">
              <a:solidFill>
                <a:srgbClr val="FF0000"/>
              </a:solidFill>
              <a:latin typeface="Arial Narrow" panose="020B0606020202030204" pitchFamily="34" charset="0"/>
            </a:endParaRPr>
          </a:p>
        </p:txBody>
      </p:sp>
    </p:spTree>
    <p:extLst>
      <p:ext uri="{BB962C8B-B14F-4D97-AF65-F5344CB8AC3E}">
        <p14:creationId xmlns:p14="http://schemas.microsoft.com/office/powerpoint/2010/main" val="6804736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209064" y="368454"/>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7316A"/>
                </a:solidFill>
                <a:latin typeface="Arial Narrow" panose="020B0606020202030204" pitchFamily="34" charset="0"/>
                <a:ea typeface="+mn-ea"/>
                <a:cs typeface="+mn-cs"/>
              </a:rPr>
              <a:t>COMITE DIVERSITY &amp; INCLUSION</a:t>
            </a:r>
          </a:p>
        </p:txBody>
      </p:sp>
      <p:sp>
        <p:nvSpPr>
          <p:cNvPr id="11" name="CuadroTexto 10">
            <a:extLst>
              <a:ext uri="{FF2B5EF4-FFF2-40B4-BE49-F238E27FC236}">
                <a16:creationId xmlns:a16="http://schemas.microsoft.com/office/drawing/2014/main" id="{DEDFF476-AABE-4356-8EA9-4FB49936D1CB}"/>
              </a:ext>
            </a:extLst>
          </p:cNvPr>
          <p:cNvSpPr txBox="1"/>
          <p:nvPr/>
        </p:nvSpPr>
        <p:spPr>
          <a:xfrm>
            <a:off x="998806" y="1903733"/>
            <a:ext cx="10353822" cy="4154984"/>
          </a:xfrm>
          <a:prstGeom prst="rect">
            <a:avLst/>
          </a:prstGeom>
          <a:noFill/>
        </p:spPr>
        <p:txBody>
          <a:bodyPr wrap="square" rtlCol="0">
            <a:spAutoFit/>
          </a:bodyPr>
          <a:lstStyle/>
          <a:p>
            <a:pPr marL="342900" indent="-342900">
              <a:buFont typeface="Courier New" panose="02070309020205020404" pitchFamily="49" charset="0"/>
              <a:buChar char="o"/>
            </a:pPr>
            <a:r>
              <a:rPr lang="es-AR" sz="2400" dirty="0">
                <a:solidFill>
                  <a:srgbClr val="17316A"/>
                </a:solidFill>
                <a:latin typeface="Arial Narrow" panose="020B0606020202030204" pitchFamily="34" charset="0"/>
              </a:rPr>
              <a:t>Atrayendo diversidad e inclusión en las carreras STEM , apoyando los capítulos de estudiantes y enfocándose en las estudiantes de ingeniería en la universidad.</a:t>
            </a:r>
          </a:p>
          <a:p>
            <a:pPr marL="342900" indent="-342900">
              <a:buFont typeface="Courier New" panose="02070309020205020404" pitchFamily="49" charset="0"/>
              <a:buChar char="o"/>
            </a:pPr>
            <a:r>
              <a:rPr lang="es-AR" sz="2400" dirty="0">
                <a:solidFill>
                  <a:srgbClr val="17316A"/>
                </a:solidFill>
                <a:latin typeface="Arial Narrow" panose="020B0606020202030204" pitchFamily="34" charset="0"/>
              </a:rPr>
              <a:t>Creando programas de diversidad dentro de la SPE basándose en la programación existente de secciones y regiones</a:t>
            </a:r>
          </a:p>
          <a:p>
            <a:pPr marL="342900" indent="-342900">
              <a:buFont typeface="Courier New" panose="02070309020205020404" pitchFamily="49" charset="0"/>
              <a:buChar char="o"/>
            </a:pPr>
            <a:r>
              <a:rPr lang="es-AR" sz="2400" dirty="0">
                <a:solidFill>
                  <a:srgbClr val="17316A"/>
                </a:solidFill>
                <a:latin typeface="Arial Narrow" panose="020B0606020202030204" pitchFamily="34" charset="0"/>
              </a:rPr>
              <a:t>Promoviendo el liderazgo femenino en SPE nominando mujeres para premios, comités, oradores y alentando una mayor participación en puestos de liderazgo en los niveles de sección, regional e internacional.</a:t>
            </a:r>
          </a:p>
          <a:p>
            <a:pPr marL="342900" indent="-342900">
              <a:buFont typeface="Courier New" panose="02070309020205020404" pitchFamily="49" charset="0"/>
              <a:buChar char="o"/>
            </a:pPr>
            <a:r>
              <a:rPr lang="es-AR" sz="2400" dirty="0">
                <a:solidFill>
                  <a:srgbClr val="17316A"/>
                </a:solidFill>
                <a:latin typeface="Arial Narrow" panose="020B0606020202030204" pitchFamily="34" charset="0"/>
              </a:rPr>
              <a:t>Conectando a las mujeres en puestos técnicos / de liderazgo, aprovechando las redes de mujeres dentro de las empresas y las conexiones con otras asociaciones y grupos.</a:t>
            </a:r>
          </a:p>
          <a:p>
            <a:pPr marL="342900" indent="-342900">
              <a:buFont typeface="Courier New" panose="02070309020205020404" pitchFamily="49" charset="0"/>
              <a:buChar char="o"/>
            </a:pPr>
            <a:r>
              <a:rPr lang="es-AR" sz="2400" dirty="0">
                <a:solidFill>
                  <a:srgbClr val="17316A"/>
                </a:solidFill>
                <a:latin typeface="Arial Narrow" panose="020B0606020202030204" pitchFamily="34" charset="0"/>
              </a:rPr>
              <a:t>Promoviendo la diversidad como un objetivo de la industria al ofrecer capacitación de liderazgo y enlaces a recursos de SPE y recursos externos. </a:t>
            </a:r>
          </a:p>
        </p:txBody>
      </p:sp>
    </p:spTree>
    <p:extLst>
      <p:ext uri="{BB962C8B-B14F-4D97-AF65-F5344CB8AC3E}">
        <p14:creationId xmlns:p14="http://schemas.microsoft.com/office/powerpoint/2010/main" val="286949844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7316A"/>
                </a:solidFill>
                <a:latin typeface="Arial Narrow" panose="020B0606020202030204" pitchFamily="34" charset="0"/>
                <a:ea typeface="+mn-ea"/>
                <a:cs typeface="+mn-cs"/>
              </a:rPr>
              <a:t>Proyecto de Ley Neuquén</a:t>
            </a:r>
          </a:p>
        </p:txBody>
      </p:sp>
      <p:sp>
        <p:nvSpPr>
          <p:cNvPr id="6" name="CuadroTexto 5">
            <a:extLst>
              <a:ext uri="{FF2B5EF4-FFF2-40B4-BE49-F238E27FC236}">
                <a16:creationId xmlns:a16="http://schemas.microsoft.com/office/drawing/2014/main" id="{7CA9D382-4DB4-42FF-BA8A-DC285A7C8E37}"/>
              </a:ext>
            </a:extLst>
          </p:cNvPr>
          <p:cNvSpPr txBox="1"/>
          <p:nvPr/>
        </p:nvSpPr>
        <p:spPr>
          <a:xfrm>
            <a:off x="872198" y="2124222"/>
            <a:ext cx="6330462" cy="4154984"/>
          </a:xfrm>
          <a:prstGeom prst="rect">
            <a:avLst/>
          </a:prstGeom>
          <a:noFill/>
        </p:spPr>
        <p:txBody>
          <a:bodyPr wrap="square" rtlCol="0">
            <a:spAutoFit/>
          </a:bodyPr>
          <a:lstStyle/>
          <a:p>
            <a:pPr fontAlgn="base"/>
            <a:r>
              <a:rPr lang="es-US" sz="2400" dirty="0">
                <a:solidFill>
                  <a:srgbClr val="17316A"/>
                </a:solidFill>
                <a:latin typeface="Arial Narrow" panose="020B0606020202030204" pitchFamily="34" charset="0"/>
              </a:rPr>
              <a:t>Se solicita a los Sres. Legisladores la aprobación del proyecto de ley :</a:t>
            </a:r>
          </a:p>
          <a:p>
            <a:pPr fontAlgn="base"/>
            <a:endParaRPr lang="es-US" sz="2400" dirty="0">
              <a:solidFill>
                <a:srgbClr val="17316A"/>
              </a:solidFill>
              <a:latin typeface="Arial Narrow" panose="020B0606020202030204" pitchFamily="34" charset="0"/>
            </a:endParaRPr>
          </a:p>
          <a:p>
            <a:pPr fontAlgn="base"/>
            <a:r>
              <a:rPr lang="es-US" sz="2400" dirty="0">
                <a:solidFill>
                  <a:srgbClr val="17316A"/>
                </a:solidFill>
                <a:latin typeface="Arial Narrow" panose="020B0606020202030204" pitchFamily="34" charset="0"/>
              </a:rPr>
              <a:t>Declarar al 12 de julio como día provincial de la mujer petrolera, en homenaje a todas las mujeres que trabajan en el sector </a:t>
            </a:r>
            <a:r>
              <a:rPr lang="es-US" sz="2400" dirty="0" err="1">
                <a:solidFill>
                  <a:srgbClr val="17316A"/>
                </a:solidFill>
                <a:latin typeface="Arial Narrow" panose="020B0606020202030204" pitchFamily="34" charset="0"/>
              </a:rPr>
              <a:t>hidrocarburífero</a:t>
            </a:r>
            <a:r>
              <a:rPr lang="es-US" sz="2400" dirty="0">
                <a:solidFill>
                  <a:srgbClr val="17316A"/>
                </a:solidFill>
                <a:latin typeface="Arial Narrow" panose="020B0606020202030204" pitchFamily="34" charset="0"/>
              </a:rPr>
              <a:t>, uno de los motores principales del desarrollo económico y social de la Provincia de Neuquén.</a:t>
            </a:r>
            <a:endParaRPr lang="es-AR" sz="2400" dirty="0">
              <a:solidFill>
                <a:srgbClr val="17316A"/>
              </a:solidFill>
              <a:latin typeface="Arial Narrow" panose="020B0606020202030204" pitchFamily="34" charset="0"/>
            </a:endParaRPr>
          </a:p>
          <a:p>
            <a:pPr fontAlgn="base"/>
            <a:r>
              <a:rPr lang="es-US" sz="2400" dirty="0">
                <a:solidFill>
                  <a:srgbClr val="17316A"/>
                </a:solidFill>
                <a:latin typeface="Arial Narrow" panose="020B0606020202030204" pitchFamily="34" charset="0"/>
              </a:rPr>
              <a:t> </a:t>
            </a:r>
            <a:endParaRPr lang="es-AR" sz="2400" dirty="0">
              <a:solidFill>
                <a:srgbClr val="17316A"/>
              </a:solidFill>
              <a:latin typeface="Arial Narrow" panose="020B0606020202030204" pitchFamily="34" charset="0"/>
            </a:endParaRPr>
          </a:p>
          <a:p>
            <a:r>
              <a:rPr lang="es-US" sz="2400" dirty="0">
                <a:solidFill>
                  <a:srgbClr val="17316A"/>
                </a:solidFill>
                <a:latin typeface="Arial Narrow" panose="020B0606020202030204" pitchFamily="34" charset="0"/>
              </a:rPr>
              <a:t>Se ha seleccionado esa fecha en conmemoración al fallecimiento de Alejandra Rubbo.</a:t>
            </a:r>
            <a:endParaRPr lang="es-AR" sz="2400" dirty="0">
              <a:solidFill>
                <a:srgbClr val="17316A"/>
              </a:solidFill>
              <a:latin typeface="Arial Narrow" panose="020B0606020202030204" pitchFamily="34" charset="0"/>
            </a:endParaRPr>
          </a:p>
        </p:txBody>
      </p:sp>
      <p:pic>
        <p:nvPicPr>
          <p:cNvPr id="8" name="Imagen 7">
            <a:extLst>
              <a:ext uri="{FF2B5EF4-FFF2-40B4-BE49-F238E27FC236}">
                <a16:creationId xmlns:a16="http://schemas.microsoft.com/office/drawing/2014/main" id="{B785A80E-E2B4-4F67-BD77-00D3C74BE98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892253" y="3748719"/>
            <a:ext cx="2982070" cy="223655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3" name="Imagen 2">
            <a:extLst>
              <a:ext uri="{FF2B5EF4-FFF2-40B4-BE49-F238E27FC236}">
                <a16:creationId xmlns:a16="http://schemas.microsoft.com/office/drawing/2014/main" id="{1FC6EF8D-EB24-453D-A6CC-98E0E1B3652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348617" y="1816520"/>
            <a:ext cx="1791853" cy="238913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7564294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7316A"/>
                </a:solidFill>
                <a:latin typeface="Arial Narrow" panose="020B0606020202030204" pitchFamily="34" charset="0"/>
                <a:ea typeface="+mn-ea"/>
                <a:cs typeface="+mn-cs"/>
              </a:rPr>
              <a:t>Alejandra Marcela Rubbo</a:t>
            </a:r>
          </a:p>
        </p:txBody>
      </p:sp>
      <p:pic>
        <p:nvPicPr>
          <p:cNvPr id="5" name="Imagen 4">
            <a:extLst>
              <a:ext uri="{FF2B5EF4-FFF2-40B4-BE49-F238E27FC236}">
                <a16:creationId xmlns:a16="http://schemas.microsoft.com/office/drawing/2014/main" id="{E35DD7C3-1C33-40DC-A0E0-FCE2F77FBD10}"/>
              </a:ext>
            </a:extLst>
          </p:cNvPr>
          <p:cNvPicPr>
            <a:picLocks noChangeAspect="1"/>
          </p:cNvPicPr>
          <p:nvPr/>
        </p:nvPicPr>
        <p:blipFill rotWithShape="1">
          <a:blip r:embed="rId2">
            <a:extLst>
              <a:ext uri="{28A0092B-C50C-407E-A947-70E740481C1C}">
                <a14:useLocalDpi xmlns:a14="http://schemas.microsoft.com/office/drawing/2010/main" val="0"/>
              </a:ext>
            </a:extLst>
          </a:blip>
          <a:srcRect l="48487" t="14609" r="18977" b="50133"/>
          <a:stretch/>
        </p:blipFill>
        <p:spPr>
          <a:xfrm>
            <a:off x="8931966" y="2532138"/>
            <a:ext cx="2054086" cy="29680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CuadroTexto 5">
            <a:extLst>
              <a:ext uri="{FF2B5EF4-FFF2-40B4-BE49-F238E27FC236}">
                <a16:creationId xmlns:a16="http://schemas.microsoft.com/office/drawing/2014/main" id="{7CA9D382-4DB4-42FF-BA8A-DC285A7C8E37}"/>
              </a:ext>
            </a:extLst>
          </p:cNvPr>
          <p:cNvSpPr txBox="1"/>
          <p:nvPr/>
        </p:nvSpPr>
        <p:spPr>
          <a:xfrm>
            <a:off x="697396" y="2124222"/>
            <a:ext cx="7290207" cy="4154984"/>
          </a:xfrm>
          <a:prstGeom prst="rect">
            <a:avLst/>
          </a:prstGeom>
          <a:noFill/>
        </p:spPr>
        <p:txBody>
          <a:bodyPr wrap="square" rtlCol="0">
            <a:spAutoFit/>
          </a:bodyPr>
          <a:lstStyle/>
          <a:p>
            <a:r>
              <a:rPr lang="es-AR" sz="2400" dirty="0">
                <a:solidFill>
                  <a:srgbClr val="17316A"/>
                </a:solidFill>
                <a:latin typeface="Arial Narrow" panose="020B0606020202030204" pitchFamily="34" charset="0"/>
              </a:rPr>
              <a:t>Alejandra Marcela Rubbo (1971-2000)</a:t>
            </a:r>
          </a:p>
          <a:p>
            <a:r>
              <a:rPr lang="es-AR" sz="2400" dirty="0">
                <a:solidFill>
                  <a:srgbClr val="17316A"/>
                </a:solidFill>
                <a:latin typeface="Arial Narrow" panose="020B0606020202030204" pitchFamily="34" charset="0"/>
              </a:rPr>
              <a:t>Maestro Mayor de Obras, Dibujante Técnico. </a:t>
            </a:r>
          </a:p>
          <a:p>
            <a:r>
              <a:rPr lang="es-AR" sz="2400" dirty="0">
                <a:solidFill>
                  <a:srgbClr val="17316A"/>
                </a:solidFill>
                <a:latin typeface="Arial Narrow" panose="020B0606020202030204" pitchFamily="34" charset="0"/>
              </a:rPr>
              <a:t>Alejandra, vecina de Catriel, se desempañaba como empleada de una empresa de servicios petroleros. El 12 de julio de 2000, con 29 años fallece al regresar del yacimiento Señal Picada luego de su jornada laboral.</a:t>
            </a:r>
          </a:p>
          <a:p>
            <a:endParaRPr lang="es-AR" sz="2400" dirty="0">
              <a:solidFill>
                <a:srgbClr val="17316A"/>
              </a:solidFill>
              <a:latin typeface="Arial Narrow" panose="020B0606020202030204" pitchFamily="34" charset="0"/>
            </a:endParaRPr>
          </a:p>
          <a:p>
            <a:endParaRPr lang="es-AR" sz="2400" dirty="0">
              <a:solidFill>
                <a:srgbClr val="17316A"/>
              </a:solidFill>
              <a:latin typeface="Arial Narrow" panose="020B0606020202030204" pitchFamily="34" charset="0"/>
            </a:endParaRPr>
          </a:p>
          <a:p>
            <a:r>
              <a:rPr lang="es-ES" sz="2400" dirty="0">
                <a:solidFill>
                  <a:srgbClr val="17316A"/>
                </a:solidFill>
                <a:latin typeface="Arial Narrow" panose="020B0606020202030204" pitchFamily="34" charset="0"/>
              </a:rPr>
              <a:t>En la provincia de Río Negro se sancionó la ley provincial  4960, donde se declara </a:t>
            </a:r>
            <a:r>
              <a:rPr lang="es-AR" sz="2400" dirty="0">
                <a:solidFill>
                  <a:srgbClr val="17316A"/>
                </a:solidFill>
                <a:latin typeface="Arial Narrow" panose="020B0606020202030204" pitchFamily="34" charset="0"/>
              </a:rPr>
              <a:t>El 12 de Julio es el “Día de la Mujer Petrolera” en homenaje a Alejandra. </a:t>
            </a:r>
          </a:p>
        </p:txBody>
      </p:sp>
    </p:spTree>
    <p:extLst>
      <p:ext uri="{BB962C8B-B14F-4D97-AF65-F5344CB8AC3E}">
        <p14:creationId xmlns:p14="http://schemas.microsoft.com/office/powerpoint/2010/main" val="14222330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17316A"/>
                </a:solidFill>
                <a:latin typeface="Arial Narrow" panose="020B0606020202030204" pitchFamily="34" charset="0"/>
                <a:ea typeface="+mn-ea"/>
                <a:cs typeface="+mn-cs"/>
              </a:rPr>
              <a:t>Fundamentos</a:t>
            </a:r>
            <a:endParaRPr lang="en-US" b="1" dirty="0">
              <a:solidFill>
                <a:srgbClr val="17316A"/>
              </a:solidFill>
              <a:latin typeface="Arial Narrow" panose="020B0606020202030204" pitchFamily="34" charset="0"/>
              <a:ea typeface="+mn-ea"/>
              <a:cs typeface="+mn-cs"/>
            </a:endParaRPr>
          </a:p>
        </p:txBody>
      </p:sp>
      <p:sp>
        <p:nvSpPr>
          <p:cNvPr id="6" name="CuadroTexto 5">
            <a:extLst>
              <a:ext uri="{FF2B5EF4-FFF2-40B4-BE49-F238E27FC236}">
                <a16:creationId xmlns:a16="http://schemas.microsoft.com/office/drawing/2014/main" id="{7CA9D382-4DB4-42FF-BA8A-DC285A7C8E37}"/>
              </a:ext>
            </a:extLst>
          </p:cNvPr>
          <p:cNvSpPr txBox="1"/>
          <p:nvPr/>
        </p:nvSpPr>
        <p:spPr>
          <a:xfrm>
            <a:off x="914400" y="1658888"/>
            <a:ext cx="10363200" cy="4454425"/>
          </a:xfrm>
          <a:prstGeom prst="rect">
            <a:avLst/>
          </a:prstGeom>
          <a:noFill/>
        </p:spPr>
        <p:txBody>
          <a:bodyPr wrap="square" rtlCol="0">
            <a:spAutoFit/>
          </a:bodyPr>
          <a:lstStyle/>
          <a:p>
            <a:pPr marL="457200" indent="-457200">
              <a:lnSpc>
                <a:spcPct val="150000"/>
              </a:lnSpc>
              <a:buFont typeface="Arial"/>
              <a:buChar char="•"/>
            </a:pPr>
            <a:r>
              <a:rPr lang="es-ES_tradnl" sz="2400" dirty="0">
                <a:solidFill>
                  <a:srgbClr val="17316A"/>
                </a:solidFill>
                <a:latin typeface="Arial Narrow" panose="020B0606020202030204" pitchFamily="34" charset="0"/>
              </a:rPr>
              <a:t>Fomentar la participación y el liderazgo de las mujeres en la industria. Las mujeres representan solo el 19% de los puestos en el sector (McKinsey).</a:t>
            </a:r>
          </a:p>
          <a:p>
            <a:pPr marL="285750" indent="-285750">
              <a:lnSpc>
                <a:spcPct val="150000"/>
              </a:lnSpc>
              <a:buFont typeface="Arial"/>
              <a:buChar char="•"/>
            </a:pPr>
            <a:r>
              <a:rPr lang="es-ES_tradnl" sz="2400" dirty="0">
                <a:solidFill>
                  <a:srgbClr val="17316A"/>
                </a:solidFill>
                <a:latin typeface="Arial Narrow" panose="020B0606020202030204" pitchFamily="34" charset="0"/>
              </a:rPr>
              <a:t>   Promover y difundir los derechos laborales de las mujeres. </a:t>
            </a:r>
          </a:p>
          <a:p>
            <a:pPr marL="457200" indent="-457200">
              <a:lnSpc>
                <a:spcPct val="150000"/>
              </a:lnSpc>
              <a:buFont typeface="Arial"/>
              <a:buChar char="•"/>
            </a:pPr>
            <a:r>
              <a:rPr lang="es-ES_tradnl" sz="2400" dirty="0">
                <a:solidFill>
                  <a:srgbClr val="17316A"/>
                </a:solidFill>
                <a:latin typeface="Arial Narrow" panose="020B0606020202030204" pitchFamily="34" charset="0"/>
              </a:rPr>
              <a:t>Visibilizar la desigualdad y la violencia de género en la industria. </a:t>
            </a:r>
          </a:p>
          <a:p>
            <a:pPr marL="457200" indent="-457200">
              <a:lnSpc>
                <a:spcPct val="150000"/>
              </a:lnSpc>
              <a:buFont typeface="Arial"/>
              <a:buChar char="•"/>
            </a:pPr>
            <a:r>
              <a:rPr lang="es-ES_tradnl" sz="2400" dirty="0">
                <a:solidFill>
                  <a:srgbClr val="17316A"/>
                </a:solidFill>
                <a:latin typeface="Arial Narrow" panose="020B0606020202030204" pitchFamily="34" charset="0"/>
              </a:rPr>
              <a:t>Contribuir a cerrar las brechas de género en el sector.</a:t>
            </a:r>
          </a:p>
          <a:p>
            <a:pPr marL="457200" indent="-457200">
              <a:lnSpc>
                <a:spcPct val="150000"/>
              </a:lnSpc>
              <a:buFont typeface="Arial"/>
              <a:buChar char="•"/>
            </a:pPr>
            <a:r>
              <a:rPr lang="es-ES_tradnl" sz="2400" dirty="0">
                <a:solidFill>
                  <a:srgbClr val="17316A"/>
                </a:solidFill>
                <a:latin typeface="Arial Narrow" panose="020B0606020202030204" pitchFamily="34" charset="0"/>
              </a:rPr>
              <a:t>Revalorizar a las mujeres que están directa e indirectamente relacionadas a la actividad petrolera. </a:t>
            </a:r>
          </a:p>
          <a:p>
            <a:pPr marL="457200" indent="-457200">
              <a:lnSpc>
                <a:spcPct val="150000"/>
              </a:lnSpc>
              <a:buFont typeface="Arial"/>
              <a:buChar char="•"/>
            </a:pPr>
            <a:r>
              <a:rPr lang="es-ES_tradnl" sz="2400" dirty="0">
                <a:solidFill>
                  <a:srgbClr val="17316A"/>
                </a:solidFill>
                <a:latin typeface="Arial Narrow" panose="020B0606020202030204" pitchFamily="34" charset="0"/>
              </a:rPr>
              <a:t>Impulsar la conciliación de la vida laboral y familiar desde una perspectiva de género.</a:t>
            </a:r>
          </a:p>
        </p:txBody>
      </p:sp>
    </p:spTree>
    <p:extLst>
      <p:ext uri="{BB962C8B-B14F-4D97-AF65-F5344CB8AC3E}">
        <p14:creationId xmlns:p14="http://schemas.microsoft.com/office/powerpoint/2010/main" val="343487366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17316A"/>
                </a:solidFill>
                <a:latin typeface="Arial Narrow" panose="020B0606020202030204" pitchFamily="34" charset="0"/>
                <a:ea typeface="+mn-ea"/>
                <a:cs typeface="+mn-cs"/>
              </a:rPr>
              <a:t>Agradecimientos</a:t>
            </a:r>
            <a:endParaRPr lang="en-US" b="1" dirty="0">
              <a:solidFill>
                <a:srgbClr val="17316A"/>
              </a:solidFill>
              <a:latin typeface="Arial Narrow" panose="020B0606020202030204" pitchFamily="34" charset="0"/>
              <a:ea typeface="+mn-ea"/>
              <a:cs typeface="+mn-cs"/>
            </a:endParaRPr>
          </a:p>
        </p:txBody>
      </p:sp>
      <p:sp>
        <p:nvSpPr>
          <p:cNvPr id="8" name="TextBox 3">
            <a:extLst>
              <a:ext uri="{FF2B5EF4-FFF2-40B4-BE49-F238E27FC236}">
                <a16:creationId xmlns:a16="http://schemas.microsoft.com/office/drawing/2014/main" id="{1F968690-85C2-437C-A17E-7DD6D1A14BC6}"/>
              </a:ext>
            </a:extLst>
          </p:cNvPr>
          <p:cNvSpPr txBox="1"/>
          <p:nvPr/>
        </p:nvSpPr>
        <p:spPr>
          <a:xfrm>
            <a:off x="249381" y="1509408"/>
            <a:ext cx="6509227" cy="5885586"/>
          </a:xfrm>
          <a:prstGeom prst="rect">
            <a:avLst/>
          </a:prstGeom>
          <a:noFill/>
        </p:spPr>
        <p:txBody>
          <a:bodyPr wrap="square" rtlCol="0">
            <a:spAutoFit/>
          </a:bodyPr>
          <a:lstStyle/>
          <a:p>
            <a:pPr marL="342900" indent="-342900">
              <a:lnSpc>
                <a:spcPct val="200000"/>
              </a:lnSpc>
              <a:buClr>
                <a:schemeClr val="accent5"/>
              </a:buClr>
              <a:buFont typeface="Wingdings" panose="05000000000000000000" pitchFamily="2" charset="2"/>
              <a:buChar char="v"/>
            </a:pPr>
            <a:r>
              <a:rPr lang="en-US" sz="2400" dirty="0" err="1">
                <a:solidFill>
                  <a:srgbClr val="17316A"/>
                </a:solidFill>
                <a:latin typeface="Arial Narrow" panose="020B0606020202030204" pitchFamily="34" charset="0"/>
              </a:rPr>
              <a:t>Diputadas</a:t>
            </a:r>
            <a:r>
              <a:rPr lang="en-US" sz="2400" dirty="0">
                <a:solidFill>
                  <a:srgbClr val="17316A"/>
                </a:solidFill>
                <a:latin typeface="Arial Narrow" panose="020B0606020202030204" pitchFamily="34" charset="0"/>
              </a:rPr>
              <a:t> </a:t>
            </a:r>
            <a:r>
              <a:rPr lang="en-US" sz="2400" dirty="0" err="1">
                <a:solidFill>
                  <a:srgbClr val="17316A"/>
                </a:solidFill>
                <a:latin typeface="Arial Narrow" panose="020B0606020202030204" pitchFamily="34" charset="0"/>
              </a:rPr>
              <a:t>presentes</a:t>
            </a:r>
            <a:r>
              <a:rPr lang="en-US" sz="2400" dirty="0">
                <a:solidFill>
                  <a:srgbClr val="17316A"/>
                </a:solidFill>
                <a:latin typeface="Arial Narrow" panose="020B0606020202030204" pitchFamily="34" charset="0"/>
              </a:rPr>
              <a:t>.</a:t>
            </a:r>
          </a:p>
          <a:p>
            <a:pPr marL="342900" indent="-342900">
              <a:lnSpc>
                <a:spcPct val="200000"/>
              </a:lnSpc>
              <a:buClr>
                <a:schemeClr val="accent5"/>
              </a:buClr>
              <a:buFont typeface="Wingdings" panose="05000000000000000000" pitchFamily="2" charset="2"/>
              <a:buChar char="v"/>
            </a:pPr>
            <a:r>
              <a:rPr lang="en-US" sz="2400" dirty="0">
                <a:solidFill>
                  <a:srgbClr val="17316A"/>
                </a:solidFill>
                <a:latin typeface="Arial Narrow" panose="020B0606020202030204" pitchFamily="34" charset="0"/>
              </a:rPr>
              <a:t>Padres de Alejandra, Ana María y Orlando Rubbo.</a:t>
            </a:r>
          </a:p>
          <a:p>
            <a:pPr marL="342900" indent="-342900">
              <a:lnSpc>
                <a:spcPct val="200000"/>
              </a:lnSpc>
              <a:buClr>
                <a:schemeClr val="accent5"/>
              </a:buClr>
              <a:buFont typeface="Wingdings" panose="05000000000000000000" pitchFamily="2" charset="2"/>
              <a:buChar char="v"/>
            </a:pPr>
            <a:r>
              <a:rPr lang="en-US" sz="2400" dirty="0">
                <a:solidFill>
                  <a:srgbClr val="17316A"/>
                </a:solidFill>
                <a:latin typeface="Arial Narrow" panose="020B0606020202030204" pitchFamily="34" charset="0"/>
              </a:rPr>
              <a:t>Maria Helena Parma. </a:t>
            </a:r>
            <a:r>
              <a:rPr lang="en-US" sz="2400" dirty="0" err="1">
                <a:solidFill>
                  <a:srgbClr val="17316A"/>
                </a:solidFill>
                <a:latin typeface="Arial Narrow" panose="020B0606020202030204" pitchFamily="34" charset="0"/>
              </a:rPr>
              <a:t>Autora</a:t>
            </a:r>
            <a:r>
              <a:rPr lang="en-US" sz="2400" dirty="0">
                <a:solidFill>
                  <a:srgbClr val="17316A"/>
                </a:solidFill>
                <a:latin typeface="Arial Narrow" panose="020B0606020202030204" pitchFamily="34" charset="0"/>
              </a:rPr>
              <a:t> del Proyecto.</a:t>
            </a:r>
          </a:p>
          <a:p>
            <a:pPr marL="342900" indent="-342900">
              <a:lnSpc>
                <a:spcPct val="200000"/>
              </a:lnSpc>
              <a:buClr>
                <a:schemeClr val="accent5"/>
              </a:buClr>
              <a:buFont typeface="Wingdings" panose="05000000000000000000" pitchFamily="2" charset="2"/>
              <a:buChar char="v"/>
            </a:pPr>
            <a:r>
              <a:rPr lang="en-US" sz="2400" dirty="0">
                <a:solidFill>
                  <a:srgbClr val="17316A"/>
                </a:solidFill>
                <a:latin typeface="Arial Narrow" panose="020B0606020202030204" pitchFamily="34" charset="0"/>
              </a:rPr>
              <a:t>Alicia </a:t>
            </a:r>
            <a:r>
              <a:rPr lang="en-US" sz="2400" dirty="0" err="1">
                <a:solidFill>
                  <a:srgbClr val="17316A"/>
                </a:solidFill>
                <a:latin typeface="Arial Narrow" panose="020B0606020202030204" pitchFamily="34" charset="0"/>
              </a:rPr>
              <a:t>Comelli</a:t>
            </a:r>
            <a:r>
              <a:rPr lang="en-US" sz="2400" dirty="0">
                <a:solidFill>
                  <a:srgbClr val="17316A"/>
                </a:solidFill>
                <a:latin typeface="Arial Narrow" panose="020B0606020202030204" pitchFamily="34" charset="0"/>
              </a:rPr>
              <a:t>, Sec. DD.HH y </a:t>
            </a:r>
            <a:r>
              <a:rPr lang="en-US" sz="2400" dirty="0" err="1">
                <a:solidFill>
                  <a:srgbClr val="17316A"/>
                </a:solidFill>
                <a:latin typeface="Arial Narrow" panose="020B0606020202030204" pitchFamily="34" charset="0"/>
              </a:rPr>
              <a:t>diputadas</a:t>
            </a:r>
            <a:r>
              <a:rPr lang="en-US" sz="2400" dirty="0">
                <a:solidFill>
                  <a:srgbClr val="17316A"/>
                </a:solidFill>
                <a:latin typeface="Arial Narrow" panose="020B0606020202030204" pitchFamily="34" charset="0"/>
              </a:rPr>
              <a:t> de Neuquén.</a:t>
            </a:r>
          </a:p>
          <a:p>
            <a:pPr marL="342900" indent="-342900">
              <a:lnSpc>
                <a:spcPct val="200000"/>
              </a:lnSpc>
              <a:buClr>
                <a:schemeClr val="accent5"/>
              </a:buClr>
              <a:buFont typeface="Wingdings" panose="05000000000000000000" pitchFamily="2" charset="2"/>
              <a:buChar char="v"/>
            </a:pPr>
            <a:r>
              <a:rPr lang="en-US" sz="2400" dirty="0" err="1">
                <a:solidFill>
                  <a:srgbClr val="17316A"/>
                </a:solidFill>
                <a:latin typeface="Arial Narrow" panose="020B0606020202030204" pitchFamily="34" charset="0"/>
              </a:rPr>
              <a:t>Senadora</a:t>
            </a:r>
            <a:r>
              <a:rPr lang="en-US" sz="2400" dirty="0">
                <a:solidFill>
                  <a:srgbClr val="17316A"/>
                </a:solidFill>
                <a:latin typeface="Arial Narrow" panose="020B0606020202030204" pitchFamily="34" charset="0"/>
              </a:rPr>
              <a:t> </a:t>
            </a:r>
            <a:r>
              <a:rPr lang="en-US" sz="2400" dirty="0" err="1">
                <a:solidFill>
                  <a:srgbClr val="17316A"/>
                </a:solidFill>
                <a:latin typeface="Arial Narrow" panose="020B0606020202030204" pitchFamily="34" charset="0"/>
              </a:rPr>
              <a:t>Silvina</a:t>
            </a:r>
            <a:r>
              <a:rPr lang="en-US" sz="2400" dirty="0">
                <a:solidFill>
                  <a:srgbClr val="17316A"/>
                </a:solidFill>
                <a:latin typeface="Arial Narrow" panose="020B0606020202030204" pitchFamily="34" charset="0"/>
              </a:rPr>
              <a:t> G. </a:t>
            </a:r>
            <a:r>
              <a:rPr lang="en-US" sz="2400" dirty="0" err="1">
                <a:solidFill>
                  <a:srgbClr val="17316A"/>
                </a:solidFill>
                <a:latin typeface="Arial Narrow" panose="020B0606020202030204" pitchFamily="34" charset="0"/>
              </a:rPr>
              <a:t>Larraburu</a:t>
            </a:r>
            <a:r>
              <a:rPr lang="en-US" sz="2400" dirty="0">
                <a:solidFill>
                  <a:srgbClr val="17316A"/>
                </a:solidFill>
                <a:latin typeface="Arial Narrow" panose="020B0606020202030204" pitchFamily="34" charset="0"/>
              </a:rPr>
              <a:t>. Proyecto Nacional.</a:t>
            </a:r>
          </a:p>
          <a:p>
            <a:pPr marL="342900" indent="-342900">
              <a:lnSpc>
                <a:spcPct val="200000"/>
              </a:lnSpc>
              <a:buClr>
                <a:schemeClr val="accent5"/>
              </a:buClr>
              <a:buFont typeface="Wingdings" panose="05000000000000000000" pitchFamily="2" charset="2"/>
              <a:buChar char="v"/>
            </a:pPr>
            <a:r>
              <a:rPr lang="en-US" sz="2400" dirty="0">
                <a:solidFill>
                  <a:srgbClr val="17316A"/>
                </a:solidFill>
                <a:latin typeface="Arial Narrow" panose="020B0606020202030204" pitchFamily="34" charset="0"/>
              </a:rPr>
              <a:t>Luis </a:t>
            </a:r>
            <a:r>
              <a:rPr lang="en-US" sz="2400" dirty="0" err="1">
                <a:solidFill>
                  <a:srgbClr val="17316A"/>
                </a:solidFill>
                <a:latin typeface="Arial Narrow" panose="020B0606020202030204" pitchFamily="34" charset="0"/>
              </a:rPr>
              <a:t>Oga</a:t>
            </a:r>
            <a:r>
              <a:rPr lang="en-US" sz="2400" dirty="0">
                <a:solidFill>
                  <a:srgbClr val="17316A"/>
                </a:solidFill>
                <a:latin typeface="Arial Narrow" panose="020B0606020202030204" pitchFamily="34" charset="0"/>
              </a:rPr>
              <a:t>. La pampa.</a:t>
            </a:r>
          </a:p>
          <a:p>
            <a:pPr marL="342900" indent="-342900">
              <a:lnSpc>
                <a:spcPct val="200000"/>
              </a:lnSpc>
              <a:buClr>
                <a:schemeClr val="accent5"/>
              </a:buClr>
              <a:buFont typeface="Wingdings" panose="05000000000000000000" pitchFamily="2" charset="2"/>
              <a:buChar char="v"/>
            </a:pPr>
            <a:r>
              <a:rPr lang="en-US" sz="2400" b="1" dirty="0" err="1">
                <a:solidFill>
                  <a:srgbClr val="17316A"/>
                </a:solidFill>
                <a:latin typeface="Arial Narrow" panose="020B0606020202030204" pitchFamily="34" charset="0"/>
              </a:rPr>
              <a:t>Diputada</a:t>
            </a:r>
            <a:r>
              <a:rPr lang="en-US" sz="2400" b="1" dirty="0">
                <a:solidFill>
                  <a:srgbClr val="17316A"/>
                </a:solidFill>
                <a:latin typeface="Arial Narrow" panose="020B0606020202030204" pitchFamily="34" charset="0"/>
              </a:rPr>
              <a:t> Laura </a:t>
            </a:r>
            <a:r>
              <a:rPr lang="en-US" sz="2400" b="1" dirty="0" err="1">
                <a:solidFill>
                  <a:srgbClr val="17316A"/>
                </a:solidFill>
                <a:latin typeface="Arial Narrow" panose="020B0606020202030204" pitchFamily="34" charset="0"/>
              </a:rPr>
              <a:t>Hindie</a:t>
            </a:r>
            <a:r>
              <a:rPr lang="en-US" sz="2400" b="1" dirty="0">
                <a:solidFill>
                  <a:srgbClr val="17316A"/>
                </a:solidFill>
                <a:latin typeface="Arial Narrow" panose="020B0606020202030204" pitchFamily="34" charset="0"/>
              </a:rPr>
              <a:t>. Santa Cruz</a:t>
            </a:r>
          </a:p>
          <a:p>
            <a:pPr marL="342900" indent="-342900">
              <a:lnSpc>
                <a:spcPct val="200000"/>
              </a:lnSpc>
              <a:buClr>
                <a:schemeClr val="accent5"/>
              </a:buClr>
              <a:buFont typeface="Wingdings" panose="05000000000000000000" pitchFamily="2" charset="2"/>
              <a:buChar char="v"/>
            </a:pPr>
            <a:endParaRPr lang="en-US" sz="2400" dirty="0">
              <a:solidFill>
                <a:srgbClr val="17316A"/>
              </a:solidFill>
              <a:latin typeface="Arial Narrow" panose="020B0606020202030204" pitchFamily="34" charset="0"/>
            </a:endParaRPr>
          </a:p>
        </p:txBody>
      </p:sp>
      <p:pic>
        <p:nvPicPr>
          <p:cNvPr id="2" name="Imagen 1"/>
          <p:cNvPicPr>
            <a:picLocks noChangeAspect="1"/>
          </p:cNvPicPr>
          <p:nvPr/>
        </p:nvPicPr>
        <p:blipFill>
          <a:blip r:embed="rId2"/>
          <a:stretch>
            <a:fillRect/>
          </a:stretch>
        </p:blipFill>
        <p:spPr>
          <a:xfrm>
            <a:off x="7801932" y="5789338"/>
            <a:ext cx="1410141" cy="927140"/>
          </a:xfrm>
          <a:prstGeom prst="rect">
            <a:avLst/>
          </a:prstGeom>
        </p:spPr>
      </p:pic>
      <p:pic>
        <p:nvPicPr>
          <p:cNvPr id="7" name="Imagen 6"/>
          <p:cNvPicPr>
            <a:picLocks noChangeAspect="1"/>
          </p:cNvPicPr>
          <p:nvPr/>
        </p:nvPicPr>
        <p:blipFill>
          <a:blip r:embed="rId3"/>
          <a:stretch>
            <a:fillRect/>
          </a:stretch>
        </p:blipFill>
        <p:spPr>
          <a:xfrm>
            <a:off x="9032399" y="5965455"/>
            <a:ext cx="1571844" cy="647790"/>
          </a:xfrm>
          <a:prstGeom prst="rect">
            <a:avLst/>
          </a:prstGeom>
        </p:spPr>
      </p:pic>
      <p:pic>
        <p:nvPicPr>
          <p:cNvPr id="5" name="Imagen 4">
            <a:extLst>
              <a:ext uri="{FF2B5EF4-FFF2-40B4-BE49-F238E27FC236}">
                <a16:creationId xmlns:a16="http://schemas.microsoft.com/office/drawing/2014/main" id="{8399A591-F98A-4D32-8742-7957521335B9}"/>
              </a:ext>
            </a:extLst>
          </p:cNvPr>
          <p:cNvPicPr>
            <a:picLocks noChangeAspect="1"/>
          </p:cNvPicPr>
          <p:nvPr/>
        </p:nvPicPr>
        <p:blipFill>
          <a:blip r:embed="rId4"/>
          <a:stretch>
            <a:fillRect/>
          </a:stretch>
        </p:blipFill>
        <p:spPr>
          <a:xfrm>
            <a:off x="6631098" y="1749872"/>
            <a:ext cx="5410917" cy="4037419"/>
          </a:xfrm>
          <a:prstGeom prst="rect">
            <a:avLst/>
          </a:prstGeom>
        </p:spPr>
      </p:pic>
    </p:spTree>
    <p:extLst>
      <p:ext uri="{BB962C8B-B14F-4D97-AF65-F5344CB8AC3E}">
        <p14:creationId xmlns:p14="http://schemas.microsoft.com/office/powerpoint/2010/main" val="5293472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theme1.xml><?xml version="1.0" encoding="utf-8"?>
<a:theme xmlns:a="http://schemas.openxmlformats.org/drawingml/2006/main" name="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D&amp;I_PP_Template (2)</Template>
  <TotalTime>3207</TotalTime>
  <Words>688</Words>
  <Application>Microsoft Office PowerPoint</Application>
  <PresentationFormat>Panorámica</PresentationFormat>
  <Paragraphs>56</Paragraphs>
  <Slides>10</Slides>
  <Notes>0</Notes>
  <HiddenSlides>0</HiddenSlides>
  <MMClips>0</MMClips>
  <ScaleCrop>false</ScaleCrop>
  <HeadingPairs>
    <vt:vector size="6" baseType="variant">
      <vt:variant>
        <vt:lpstr>Fuentes usadas</vt:lpstr>
      </vt:variant>
      <vt:variant>
        <vt:i4>5</vt:i4>
      </vt:variant>
      <vt:variant>
        <vt:lpstr>Tema</vt:lpstr>
      </vt:variant>
      <vt:variant>
        <vt:i4>7</vt:i4>
      </vt:variant>
      <vt:variant>
        <vt:lpstr>Títulos de diapositiva</vt:lpstr>
      </vt:variant>
      <vt:variant>
        <vt:i4>10</vt:i4>
      </vt:variant>
    </vt:vector>
  </HeadingPairs>
  <TitlesOfParts>
    <vt:vector size="22" baseType="lpstr">
      <vt:lpstr>Arial</vt:lpstr>
      <vt:lpstr>Arial Narrow</vt:lpstr>
      <vt:lpstr>Calibri</vt:lpstr>
      <vt:lpstr>Courier New</vt:lpstr>
      <vt:lpstr>Wingdings</vt:lpstr>
      <vt:lpstr>SPE Theme</vt:lpstr>
      <vt:lpstr>1_SPE Theme</vt:lpstr>
      <vt:lpstr>2_SPE Theme</vt:lpstr>
      <vt:lpstr>Custom Design</vt:lpstr>
      <vt:lpstr>3_SPE Theme</vt:lpstr>
      <vt:lpstr>4_SPE Theme</vt:lpstr>
      <vt:lpstr>1_Custom Design</vt:lpstr>
      <vt:lpstr>“Proyecto de Ley: Día de la Mujer Petrolera”  Santa Cruz 2021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“Mujeres en Energía y los desafíos actuales”,</dc:title>
  <dc:creator>Guiñazu, Lourdes</dc:creator>
  <cp:lastModifiedBy>Cordero, Evangelina</cp:lastModifiedBy>
  <cp:revision>111</cp:revision>
  <dcterms:created xsi:type="dcterms:W3CDTF">2019-09-23T11:29:46Z</dcterms:created>
  <dcterms:modified xsi:type="dcterms:W3CDTF">2021-11-03T16:55:49Z</dcterms:modified>
</cp:coreProperties>
</file>